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12"/>
  </p:notesMasterIdLst>
  <p:handoutMasterIdLst>
    <p:handoutMasterId r:id="rId13"/>
  </p:handoutMasterIdLst>
  <p:sldIdLst>
    <p:sldId id="910" r:id="rId2"/>
    <p:sldId id="947" r:id="rId3"/>
    <p:sldId id="939" r:id="rId4"/>
    <p:sldId id="264" r:id="rId5"/>
    <p:sldId id="945" r:id="rId6"/>
    <p:sldId id="948" r:id="rId7"/>
    <p:sldId id="949" r:id="rId8"/>
    <p:sldId id="951" r:id="rId9"/>
    <p:sldId id="952" r:id="rId10"/>
    <p:sldId id="938" r:id="rId11"/>
  </p:sldIdLst>
  <p:sldSz cx="12192000" cy="6858000"/>
  <p:notesSz cx="69977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834" userDrawn="1">
          <p15:clr>
            <a:srgbClr val="A4A3A4"/>
          </p15:clr>
        </p15:guide>
        <p15:guide id="2" pos="507" userDrawn="1">
          <p15:clr>
            <a:srgbClr val="A4A3A4"/>
          </p15:clr>
        </p15:guide>
        <p15:guide id="3" pos="2173" userDrawn="1">
          <p15:clr>
            <a:srgbClr val="A4A3A4"/>
          </p15:clr>
        </p15:guide>
        <p15:guide id="4" pos="4484" userDrawn="1">
          <p15:clr>
            <a:srgbClr val="A4A3A4"/>
          </p15:clr>
        </p15:guide>
        <p15:guide id="5" pos="5772" userDrawn="1">
          <p15:clr>
            <a:srgbClr val="A4A3A4"/>
          </p15:clr>
        </p15:guide>
        <p15:guide id="6" userDrawn="1">
          <p15:clr>
            <a:srgbClr val="A4A3A4"/>
          </p15:clr>
        </p15:guide>
        <p15:guide id="7" orient="horz" pos="2236" userDrawn="1">
          <p15:clr>
            <a:srgbClr val="A4A3A4"/>
          </p15:clr>
        </p15:guide>
        <p15:guide id="8" orient="horz" pos="24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A51D"/>
    <a:srgbClr val="70AE46"/>
    <a:srgbClr val="FFC100"/>
    <a:srgbClr val="D5E4D0"/>
    <a:srgbClr val="4F81BD"/>
    <a:srgbClr val="7F7F7F"/>
    <a:srgbClr val="C01901"/>
    <a:srgbClr val="FFFFFF"/>
    <a:srgbClr val="002060"/>
    <a:srgbClr val="3C8C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275" autoAdjust="0"/>
    <p:restoredTop sz="97783" autoAdjust="0"/>
  </p:normalViewPr>
  <p:slideViewPr>
    <p:cSldViewPr>
      <p:cViewPr varScale="1">
        <p:scale>
          <a:sx n="104" d="100"/>
          <a:sy n="104" d="100"/>
        </p:scale>
        <p:origin x="88" y="404"/>
      </p:cViewPr>
      <p:guideLst>
        <p:guide orient="horz" pos="834"/>
        <p:guide pos="507"/>
        <p:guide pos="2173"/>
        <p:guide pos="4484"/>
        <p:guide pos="5772"/>
        <p:guide/>
        <p:guide orient="horz" pos="2236"/>
        <p:guide orient="horz" pos="24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60128" cy="6012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2" y="8"/>
            <a:ext cx="3032545" cy="463681"/>
          </a:xfrm>
          <a:prstGeom prst="rect">
            <a:avLst/>
          </a:prstGeom>
        </p:spPr>
        <p:txBody>
          <a:bodyPr vert="horz" lIns="98216" tIns="49107" rIns="98216" bIns="49107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596" y="8"/>
            <a:ext cx="3032545" cy="463681"/>
          </a:xfrm>
          <a:prstGeom prst="rect">
            <a:avLst/>
          </a:prstGeom>
        </p:spPr>
        <p:txBody>
          <a:bodyPr vert="horz" lIns="98216" tIns="49107" rIns="98216" bIns="49107" rtlCol="0"/>
          <a:lstStyle>
            <a:lvl1pPr algn="r">
              <a:defRPr sz="1300"/>
            </a:lvl1pPr>
          </a:lstStyle>
          <a:p>
            <a:fld id="{1E49ADF5-DD4E-48A3-A946-F426F1EA5226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2" y="8818586"/>
            <a:ext cx="3032545" cy="463681"/>
          </a:xfrm>
          <a:prstGeom prst="rect">
            <a:avLst/>
          </a:prstGeom>
        </p:spPr>
        <p:txBody>
          <a:bodyPr vert="horz" lIns="98216" tIns="49107" rIns="98216" bIns="49107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596" y="8818586"/>
            <a:ext cx="3032545" cy="463681"/>
          </a:xfrm>
          <a:prstGeom prst="rect">
            <a:avLst/>
          </a:prstGeom>
        </p:spPr>
        <p:txBody>
          <a:bodyPr vert="horz" lIns="98216" tIns="49107" rIns="98216" bIns="49107" rtlCol="0" anchor="b"/>
          <a:lstStyle>
            <a:lvl1pPr algn="r">
              <a:defRPr sz="1300"/>
            </a:lvl1pPr>
          </a:lstStyle>
          <a:p>
            <a:fld id="{17C7D946-43B9-4C0F-82C4-9DFBDAFF01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037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8"/>
            <a:ext cx="3032545" cy="46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824" tIns="51914" rIns="103824" bIns="51914" numCol="1" anchor="t" anchorCtr="0" compatLnSpc="1">
            <a:prstTxWarp prst="textNoShape">
              <a:avLst/>
            </a:prstTxWarp>
          </a:bodyPr>
          <a:lstStyle>
            <a:lvl1pPr defTabSz="103844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596" y="8"/>
            <a:ext cx="3032545" cy="46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824" tIns="51914" rIns="103824" bIns="51914" numCol="1" anchor="t" anchorCtr="0" compatLnSpc="1">
            <a:prstTxWarp prst="textNoShape">
              <a:avLst/>
            </a:prstTxWarp>
          </a:bodyPr>
          <a:lstStyle>
            <a:lvl1pPr algn="r" defTabSz="103844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0050" y="695325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9468" y="4410738"/>
            <a:ext cx="5598785" cy="4176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824" tIns="51914" rIns="103824" bIns="519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2" y="8818586"/>
            <a:ext cx="3032545" cy="46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824" tIns="51914" rIns="103824" bIns="51914" numCol="1" anchor="b" anchorCtr="0" compatLnSpc="1">
            <a:prstTxWarp prst="textNoShape">
              <a:avLst/>
            </a:prstTxWarp>
          </a:bodyPr>
          <a:lstStyle>
            <a:lvl1pPr defTabSz="103844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596" y="8818586"/>
            <a:ext cx="3032545" cy="46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824" tIns="51914" rIns="103824" bIns="51914" numCol="1" anchor="b" anchorCtr="0" compatLnSpc="1">
            <a:prstTxWarp prst="textNoShape">
              <a:avLst/>
            </a:prstTxWarp>
          </a:bodyPr>
          <a:lstStyle>
            <a:lvl1pPr algn="r" defTabSz="1038440">
              <a:defRPr sz="1300"/>
            </a:lvl1pPr>
          </a:lstStyle>
          <a:p>
            <a:pPr>
              <a:defRPr/>
            </a:pPr>
            <a:fld id="{7AC8F126-6423-4238-A812-A6E38DC78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168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D33209-192C-41FA-AD3F-568D719F72B2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695325"/>
            <a:ext cx="6197600" cy="348615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40381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8280C3-64BC-41FA-AAC7-645B58BEE54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695325"/>
            <a:ext cx="6197600" cy="348615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/>
              <a:t>JUST READ</a:t>
            </a:r>
          </a:p>
          <a:p>
            <a:pPr eaLnBrk="1" hangingPunct="1"/>
            <a:endParaRPr lang="it-IT" dirty="0"/>
          </a:p>
          <a:p>
            <a:pPr eaLnBrk="1" hangingPunct="1"/>
            <a:r>
              <a:rPr lang="it-IT" dirty="0"/>
              <a:t>Stress the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key</a:t>
            </a:r>
            <a:r>
              <a:rPr lang="it-IT" dirty="0"/>
              <a:t> </a:t>
            </a:r>
            <a:r>
              <a:rPr lang="it-IT" dirty="0" err="1"/>
              <a:t>words</a:t>
            </a:r>
            <a:r>
              <a:rPr lang="it-IT" dirty="0"/>
              <a:t> of </a:t>
            </a:r>
            <a:r>
              <a:rPr lang="it-IT" dirty="0" err="1"/>
              <a:t>this</a:t>
            </a:r>
            <a:r>
              <a:rPr lang="it-IT" dirty="0"/>
              <a:t> page and of </a:t>
            </a:r>
            <a:r>
              <a:rPr lang="it-IT" dirty="0" err="1"/>
              <a:t>oue</a:t>
            </a:r>
            <a:r>
              <a:rPr lang="it-IT" dirty="0"/>
              <a:t> </a:t>
            </a:r>
            <a:r>
              <a:rPr lang="it-IT" dirty="0" err="1"/>
              <a:t>entire</a:t>
            </a:r>
            <a:r>
              <a:rPr lang="it-IT" dirty="0"/>
              <a:t> </a:t>
            </a:r>
            <a:r>
              <a:rPr lang="it-IT" dirty="0" err="1"/>
              <a:t>technology</a:t>
            </a:r>
            <a:r>
              <a:rPr lang="it-IT" dirty="0"/>
              <a:t>: HIGH-VACUUM  + FLAT</a:t>
            </a:r>
          </a:p>
          <a:p>
            <a:pPr eaLnBrk="1" hangingPunct="1"/>
            <a:endParaRPr lang="it-IT" dirty="0"/>
          </a:p>
          <a:p>
            <a:pPr eaLnBrk="1" hangingPunct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1426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Industry uses fuel to produce hot water and steam to drive different process throughout the factory. Dryers, Hot Tanks, Sterilizers, etc.</a:t>
            </a:r>
          </a:p>
          <a:p>
            <a:r>
              <a:rPr lang="en-US" dirty="0"/>
              <a:t>Steam is the vector, which is then condensed to transfer heat to process machines</a:t>
            </a:r>
          </a:p>
          <a:p>
            <a:r>
              <a:rPr lang="en-US" dirty="0"/>
              <a:t>Several process machines can be driven by hot water as well</a:t>
            </a:r>
          </a:p>
          <a:p>
            <a:r>
              <a:rPr lang="en-US" dirty="0"/>
              <a:t>TVP Solar Process Heat produces fuel free, carbon free, cheaper hot water to drive industrial process</a:t>
            </a:r>
          </a:p>
          <a:p>
            <a:r>
              <a:rPr lang="en-US" dirty="0"/>
              <a:t>Pre-Heating (burner, boiler)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A2CA4-4953-044B-8770-5C16FAA98B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54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7694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A2CA4-4953-044B-8770-5C16FAA98B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64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FF513-D8D0-4839-8B6C-6EC560A7E33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53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BBE87-0C9C-4D00-9B96-FEDC3CA48B81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35686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A2CA4-4953-044B-8770-5C16FAA98B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07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625975-DC6D-4024-8DFE-45FC6C940BE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695325"/>
            <a:ext cx="6197600" cy="34861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058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57061" y="3660775"/>
            <a:ext cx="10422465" cy="175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400" b="1">
                <a:latin typeface="Rockwell" panose="02060603020205020403" pitchFamily="18" charset="0"/>
                <a:cs typeface="Calibri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9536032" y="95346"/>
            <a:ext cx="2495313" cy="601281"/>
            <a:chOff x="9325725" y="11383"/>
            <a:chExt cx="2735825" cy="774783"/>
          </a:xfrm>
        </p:grpSpPr>
        <p:pic>
          <p:nvPicPr>
            <p:cNvPr id="612361" name="Picture 9" descr="logo tvp_verde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5725" y="11383"/>
              <a:ext cx="2568749" cy="551905"/>
            </a:xfrm>
            <a:prstGeom prst="rect">
              <a:avLst/>
            </a:prstGeom>
            <a:noFill/>
          </p:spPr>
        </p:pic>
        <p:sp>
          <p:nvSpPr>
            <p:cNvPr id="612362" name="Rectangle 10"/>
            <p:cNvSpPr>
              <a:spLocks noChangeArrowheads="1"/>
            </p:cNvSpPr>
            <p:nvPr/>
          </p:nvSpPr>
          <p:spPr bwMode="auto">
            <a:xfrm>
              <a:off x="10116808" y="510546"/>
              <a:ext cx="1944742" cy="275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normAutofit fontScale="92500" lnSpcReduction="20000"/>
            </a:bodyPr>
            <a:lstStyle/>
            <a:p>
              <a:r>
                <a:rPr lang="en-US" sz="1100" i="0" u="none" spc="0" baseline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rutiger LT 55 Roman" charset="0"/>
                  <a:ea typeface="Frutiger LT 55 Roman" charset="0"/>
                  <a:cs typeface="Frutiger LT 55 Roman" charset="0"/>
                </a:rPr>
                <a:t>Thermal </a:t>
              </a:r>
              <a:r>
                <a:rPr lang="en-US" sz="1100" i="0" u="none" kern="0" spc="0" baseline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rutiger LT 55 Roman" charset="0"/>
                  <a:ea typeface="Frutiger LT 55 Roman" charset="0"/>
                  <a:cs typeface="Frutiger LT 55 Roman" charset="0"/>
                </a:rPr>
                <a:t>Vacuum</a:t>
              </a:r>
              <a:r>
                <a:rPr lang="en-US" sz="1100" i="0" u="none" spc="0" baseline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rutiger LT 55 Roman" charset="0"/>
                  <a:ea typeface="Frutiger LT 55 Roman" charset="0"/>
                  <a:cs typeface="Frutiger LT 55 Roman" charset="0"/>
                </a:rPr>
                <a:t> Power</a:t>
              </a:r>
            </a:p>
          </p:txBody>
        </p:sp>
      </p:grp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87264" y="6375272"/>
            <a:ext cx="661408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89190CB4-0165-7E43-81C5-19268586D1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1E147CB0-58D6-4F32-8761-38CFECADE363}"/>
              </a:ext>
            </a:extLst>
          </p:cNvPr>
          <p:cNvSpPr txBox="1">
            <a:spLocks/>
          </p:cNvSpPr>
          <p:nvPr userDrawn="1"/>
        </p:nvSpPr>
        <p:spPr>
          <a:xfrm>
            <a:off x="9368507" y="663112"/>
            <a:ext cx="2499781" cy="530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kern="1300" spc="110" dirty="0">
                <a:solidFill>
                  <a:srgbClr val="01426A"/>
                </a:solidFill>
                <a:latin typeface="BorisBlackBloxx" panose="02000605020000020004" pitchFamily="2" charset="0"/>
              </a:rPr>
              <a:t>SHIP</a:t>
            </a:r>
            <a:r>
              <a:rPr lang="en-US" sz="3600" b="1" kern="1300" spc="110" dirty="0">
                <a:solidFill>
                  <a:srgbClr val="F9B200"/>
                </a:solidFill>
                <a:latin typeface="BorisBlackBloxx" panose="02000605020000020004" pitchFamily="2" charset="0"/>
              </a:rPr>
              <a:t>2</a:t>
            </a:r>
            <a:r>
              <a:rPr lang="en-US" sz="3600" b="1" kern="1300" spc="110" dirty="0">
                <a:solidFill>
                  <a:srgbClr val="01426A"/>
                </a:solidFill>
                <a:latin typeface="BorisBlackBloxx" panose="02000605020000020004" pitchFamily="2" charset="0"/>
              </a:rPr>
              <a:t>FAIR</a:t>
            </a:r>
            <a:endParaRPr lang="en-IE" sz="3600" b="1" dirty="0">
              <a:solidFill>
                <a:srgbClr val="F9B2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206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rgbClr val="33333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87264" y="6375272"/>
            <a:ext cx="661408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89190CB4-0165-7E43-81C5-19268586D1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977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8" y="820772"/>
            <a:ext cx="10969023" cy="7342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latin typeface="Gill Sans MT" panose="020B0502020104020203" pitchFamily="34" charset="0"/>
                <a:cs typeface="Calibri"/>
              </a:defRPr>
            </a:lvl1pPr>
            <a:lvl2pPr>
              <a:defRPr sz="1400">
                <a:latin typeface="Calibri"/>
                <a:cs typeface="Calibri"/>
              </a:defRPr>
            </a:lvl2pPr>
            <a:lvl3pPr>
              <a:defRPr sz="1200">
                <a:latin typeface="Calibri"/>
                <a:cs typeface="Calibri"/>
              </a:defRPr>
            </a:lvl3pPr>
            <a:lvl4pPr>
              <a:defRPr sz="1000">
                <a:latin typeface="Calibri"/>
                <a:cs typeface="Calibri"/>
              </a:defRPr>
            </a:lvl4pPr>
            <a:lvl5pPr>
              <a:defRPr sz="800"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C5CE628-9433-4360-830E-81CD24337F0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7280" y="5413224"/>
            <a:ext cx="10969023" cy="734212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2600">
                <a:latin typeface="Gill Sans MT" panose="020B0502020104020203" pitchFamily="34" charset="0"/>
                <a:cs typeface="Calibri"/>
              </a:defRPr>
            </a:lvl1pPr>
            <a:lvl2pPr>
              <a:defRPr sz="1400">
                <a:latin typeface="Calibri"/>
                <a:cs typeface="Calibri"/>
              </a:defRPr>
            </a:lvl2pPr>
            <a:lvl3pPr>
              <a:defRPr sz="1200">
                <a:latin typeface="Calibri"/>
                <a:cs typeface="Calibri"/>
              </a:defRPr>
            </a:lvl3pPr>
            <a:lvl4pPr>
              <a:defRPr sz="1000">
                <a:latin typeface="Calibri"/>
                <a:cs typeface="Calibri"/>
              </a:defRPr>
            </a:lvl4pPr>
            <a:lvl5pPr>
              <a:defRPr sz="800"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13DABBC1-61FC-40B9-9511-9697402C2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68" y="142056"/>
            <a:ext cx="8279192" cy="646789"/>
          </a:xfrm>
          <a:prstGeom prst="rect">
            <a:avLst/>
          </a:prstGeom>
        </p:spPr>
        <p:txBody>
          <a:bodyPr/>
          <a:lstStyle>
            <a:lvl1pPr>
              <a:defRPr sz="4400">
                <a:latin typeface="Rockwell" panose="02060603020205020403" pitchFamily="18" charset="0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87264" y="6375272"/>
            <a:ext cx="661408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89190CB4-0165-7E43-81C5-19268586D1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1E147CB0-58D6-4F32-8761-38CFECADE363}"/>
              </a:ext>
            </a:extLst>
          </p:cNvPr>
          <p:cNvSpPr txBox="1">
            <a:spLocks/>
          </p:cNvSpPr>
          <p:nvPr userDrawn="1"/>
        </p:nvSpPr>
        <p:spPr>
          <a:xfrm>
            <a:off x="9042272" y="663112"/>
            <a:ext cx="2499781" cy="530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kern="1300" spc="110" dirty="0">
                <a:solidFill>
                  <a:srgbClr val="01426A"/>
                </a:solidFill>
                <a:latin typeface="BorisBlackBloxx" panose="02000605020000020004" pitchFamily="2" charset="0"/>
              </a:rPr>
              <a:t>SHIP</a:t>
            </a:r>
            <a:r>
              <a:rPr lang="en-US" sz="3600" b="1" kern="1300" spc="110" dirty="0">
                <a:solidFill>
                  <a:srgbClr val="F9B200"/>
                </a:solidFill>
                <a:latin typeface="BorisBlackBloxx" panose="02000605020000020004" pitchFamily="2" charset="0"/>
              </a:rPr>
              <a:t>2</a:t>
            </a:r>
            <a:r>
              <a:rPr lang="en-US" sz="3600" b="1" kern="1300" spc="110" dirty="0">
                <a:solidFill>
                  <a:srgbClr val="01426A"/>
                </a:solidFill>
                <a:latin typeface="BorisBlackBloxx" panose="02000605020000020004" pitchFamily="2" charset="0"/>
              </a:rPr>
              <a:t>FAIR</a:t>
            </a:r>
            <a:endParaRPr lang="en-IE" sz="3600" b="1" dirty="0">
              <a:solidFill>
                <a:srgbClr val="F9B2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301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BF510922-4095-4680-A12D-277675EBB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56" y="141896"/>
            <a:ext cx="8219876" cy="646789"/>
          </a:xfrm>
          <a:prstGeom prst="rect">
            <a:avLst/>
          </a:prstGeom>
        </p:spPr>
        <p:txBody>
          <a:bodyPr/>
          <a:lstStyle>
            <a:lvl1pPr>
              <a:defRPr sz="4400">
                <a:latin typeface="Rockwell" panose="02060603020205020403" pitchFamily="18" charset="0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87264" y="6375272"/>
            <a:ext cx="661408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89190CB4-0165-7E43-81C5-19268586D1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1E147CB0-58D6-4F32-8761-38CFECADE363}"/>
              </a:ext>
            </a:extLst>
          </p:cNvPr>
          <p:cNvSpPr txBox="1">
            <a:spLocks/>
          </p:cNvSpPr>
          <p:nvPr userDrawn="1"/>
        </p:nvSpPr>
        <p:spPr>
          <a:xfrm>
            <a:off x="9042272" y="663112"/>
            <a:ext cx="2499781" cy="530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kern="1300" spc="110" dirty="0">
                <a:solidFill>
                  <a:srgbClr val="01426A"/>
                </a:solidFill>
                <a:latin typeface="BorisBlackBloxx" panose="02000605020000020004" pitchFamily="2" charset="0"/>
              </a:rPr>
              <a:t>SHIP</a:t>
            </a:r>
            <a:r>
              <a:rPr lang="en-US" sz="3600" b="1" kern="1300" spc="110" dirty="0">
                <a:solidFill>
                  <a:srgbClr val="F9B200"/>
                </a:solidFill>
                <a:latin typeface="BorisBlackBloxx" panose="02000605020000020004" pitchFamily="2" charset="0"/>
              </a:rPr>
              <a:t>2</a:t>
            </a:r>
            <a:r>
              <a:rPr lang="en-US" sz="3600" b="1" kern="1300" spc="110" dirty="0">
                <a:solidFill>
                  <a:srgbClr val="01426A"/>
                </a:solidFill>
                <a:latin typeface="BorisBlackBloxx" panose="02000605020000020004" pitchFamily="2" charset="0"/>
              </a:rPr>
              <a:t>FAIR</a:t>
            </a:r>
            <a:endParaRPr lang="en-IE" sz="3600" b="1" dirty="0">
              <a:solidFill>
                <a:srgbClr val="F9B2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550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4D1C1CB-1AF4-451F-AACD-38CC76E6247D}"/>
              </a:ext>
            </a:extLst>
          </p:cNvPr>
          <p:cNvSpPr/>
          <p:nvPr userDrawn="1"/>
        </p:nvSpPr>
        <p:spPr>
          <a:xfrm>
            <a:off x="383840" y="5954376"/>
            <a:ext cx="1984224" cy="781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87264" y="6375272"/>
            <a:ext cx="661408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89190CB4-0165-7E43-81C5-19268586D1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1E147CB0-58D6-4F32-8761-38CFECADE363}"/>
              </a:ext>
            </a:extLst>
          </p:cNvPr>
          <p:cNvSpPr txBox="1">
            <a:spLocks/>
          </p:cNvSpPr>
          <p:nvPr userDrawn="1"/>
        </p:nvSpPr>
        <p:spPr>
          <a:xfrm>
            <a:off x="9042272" y="663112"/>
            <a:ext cx="2499781" cy="530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kern="1300" spc="110" dirty="0">
                <a:solidFill>
                  <a:srgbClr val="01426A"/>
                </a:solidFill>
                <a:latin typeface="BorisBlackBloxx" panose="02000605020000020004" pitchFamily="2" charset="0"/>
              </a:rPr>
              <a:t>SHIP</a:t>
            </a:r>
            <a:r>
              <a:rPr lang="en-US" sz="3600" b="1" kern="1300" spc="110" dirty="0">
                <a:solidFill>
                  <a:srgbClr val="F9B200"/>
                </a:solidFill>
                <a:latin typeface="BorisBlackBloxx" panose="02000605020000020004" pitchFamily="2" charset="0"/>
              </a:rPr>
              <a:t>2</a:t>
            </a:r>
            <a:r>
              <a:rPr lang="en-US" sz="3600" b="1" kern="1300" spc="110" dirty="0">
                <a:solidFill>
                  <a:srgbClr val="01426A"/>
                </a:solidFill>
                <a:latin typeface="BorisBlackBloxx" panose="02000605020000020004" pitchFamily="2" charset="0"/>
              </a:rPr>
              <a:t>FAIR</a:t>
            </a:r>
            <a:endParaRPr lang="en-IE" sz="3600" b="1" dirty="0">
              <a:solidFill>
                <a:srgbClr val="F9B2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491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CB285D-79B2-407A-BA9D-2D0516977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1B9C75-B84C-416D-8C80-388CC722B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1846C8D-53CD-4B09-BC72-44941EA1E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4121B1E-E50E-4EF4-BC91-83AEEDCD3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456D7B4-71E9-4EFB-B65E-B17E1B5C2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87264" y="6375272"/>
            <a:ext cx="661408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89190CB4-0165-7E43-81C5-19268586D1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1E147CB0-58D6-4F32-8761-38CFECADE363}"/>
              </a:ext>
            </a:extLst>
          </p:cNvPr>
          <p:cNvSpPr txBox="1">
            <a:spLocks/>
          </p:cNvSpPr>
          <p:nvPr userDrawn="1"/>
        </p:nvSpPr>
        <p:spPr>
          <a:xfrm>
            <a:off x="9042272" y="663112"/>
            <a:ext cx="2499781" cy="530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kern="1300" spc="110" dirty="0">
                <a:solidFill>
                  <a:srgbClr val="01426A"/>
                </a:solidFill>
                <a:latin typeface="BorisBlackBloxx" panose="02000605020000020004" pitchFamily="2" charset="0"/>
              </a:rPr>
              <a:t>SHIP</a:t>
            </a:r>
            <a:r>
              <a:rPr lang="en-US" sz="3600" b="1" kern="1300" spc="110" dirty="0">
                <a:solidFill>
                  <a:srgbClr val="F9B200"/>
                </a:solidFill>
                <a:latin typeface="BorisBlackBloxx" panose="02000605020000020004" pitchFamily="2" charset="0"/>
              </a:rPr>
              <a:t>2</a:t>
            </a:r>
            <a:r>
              <a:rPr lang="en-US" sz="3600" b="1" kern="1300" spc="110" dirty="0">
                <a:solidFill>
                  <a:srgbClr val="01426A"/>
                </a:solidFill>
                <a:latin typeface="BorisBlackBloxx" panose="02000605020000020004" pitchFamily="2" charset="0"/>
              </a:rPr>
              <a:t>FAIR</a:t>
            </a:r>
            <a:endParaRPr lang="en-IE" sz="3600" b="1" dirty="0">
              <a:solidFill>
                <a:srgbClr val="F9B2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123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2937"/>
            <a:ext cx="10515600" cy="62948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90863"/>
            <a:ext cx="10515600" cy="508610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1E147CB0-58D6-4F32-8761-38CFECADE363}"/>
              </a:ext>
            </a:extLst>
          </p:cNvPr>
          <p:cNvSpPr txBox="1">
            <a:spLocks/>
          </p:cNvSpPr>
          <p:nvPr userDrawn="1"/>
        </p:nvSpPr>
        <p:spPr>
          <a:xfrm>
            <a:off x="9042272" y="663112"/>
            <a:ext cx="2499781" cy="530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kern="1300" spc="110" dirty="0">
                <a:solidFill>
                  <a:srgbClr val="01426A"/>
                </a:solidFill>
                <a:latin typeface="BorisBlackBloxx" panose="02000605020000020004" pitchFamily="2" charset="0"/>
              </a:rPr>
              <a:t>SHIP</a:t>
            </a:r>
            <a:r>
              <a:rPr lang="en-US" sz="3600" b="1" kern="1300" spc="110" dirty="0">
                <a:solidFill>
                  <a:srgbClr val="F9B200"/>
                </a:solidFill>
                <a:latin typeface="BorisBlackBloxx" panose="02000605020000020004" pitchFamily="2" charset="0"/>
              </a:rPr>
              <a:t>2</a:t>
            </a:r>
            <a:r>
              <a:rPr lang="en-US" sz="3600" b="1" kern="1300" spc="110" dirty="0">
                <a:solidFill>
                  <a:srgbClr val="01426A"/>
                </a:solidFill>
                <a:latin typeface="BorisBlackBloxx" panose="02000605020000020004" pitchFamily="2" charset="0"/>
              </a:rPr>
              <a:t>FAIR</a:t>
            </a:r>
            <a:endParaRPr lang="en-IE" sz="3600" b="1" dirty="0">
              <a:solidFill>
                <a:srgbClr val="F9B2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87264" y="6375272"/>
            <a:ext cx="661408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89190CB4-0165-7E43-81C5-19268586D1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581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p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4D1C1CB-1AF4-451F-AACD-38CC76E6247D}"/>
              </a:ext>
            </a:extLst>
          </p:cNvPr>
          <p:cNvSpPr/>
          <p:nvPr userDrawn="1"/>
        </p:nvSpPr>
        <p:spPr>
          <a:xfrm>
            <a:off x="383840" y="5954376"/>
            <a:ext cx="1984224" cy="781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1E147CB0-58D6-4F32-8761-38CFECADE363}"/>
              </a:ext>
            </a:extLst>
          </p:cNvPr>
          <p:cNvSpPr txBox="1">
            <a:spLocks/>
          </p:cNvSpPr>
          <p:nvPr userDrawn="1"/>
        </p:nvSpPr>
        <p:spPr>
          <a:xfrm>
            <a:off x="9042272" y="663112"/>
            <a:ext cx="2499781" cy="530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kern="1300" spc="110" dirty="0">
                <a:solidFill>
                  <a:srgbClr val="01426A"/>
                </a:solidFill>
                <a:latin typeface="BorisBlackBloxx" panose="02000605020000020004" pitchFamily="2" charset="0"/>
              </a:rPr>
              <a:t>SHIP</a:t>
            </a:r>
            <a:r>
              <a:rPr lang="en-US" sz="3600" b="1" kern="1300" spc="110" dirty="0">
                <a:solidFill>
                  <a:srgbClr val="F9B200"/>
                </a:solidFill>
                <a:latin typeface="BorisBlackBloxx" panose="02000605020000020004" pitchFamily="2" charset="0"/>
              </a:rPr>
              <a:t>2</a:t>
            </a:r>
            <a:r>
              <a:rPr lang="en-US" sz="3600" b="1" kern="1300" spc="110" dirty="0">
                <a:solidFill>
                  <a:srgbClr val="01426A"/>
                </a:solidFill>
                <a:latin typeface="BorisBlackBloxx" panose="02000605020000020004" pitchFamily="2" charset="0"/>
              </a:rPr>
              <a:t>FAIR</a:t>
            </a:r>
            <a:endParaRPr lang="en-IE" sz="3600" b="1" dirty="0">
              <a:solidFill>
                <a:srgbClr val="F9B2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87264" y="6375272"/>
            <a:ext cx="661408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89190CB4-0165-7E43-81C5-19268586D1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566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0711" y="6303103"/>
            <a:ext cx="938463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1E147CB0-58D6-4F32-8761-38CFECADE363}"/>
              </a:ext>
            </a:extLst>
          </p:cNvPr>
          <p:cNvSpPr txBox="1">
            <a:spLocks/>
          </p:cNvSpPr>
          <p:nvPr userDrawn="1"/>
        </p:nvSpPr>
        <p:spPr>
          <a:xfrm>
            <a:off x="9042272" y="663112"/>
            <a:ext cx="2499781" cy="530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kern="1300" spc="110" dirty="0">
                <a:solidFill>
                  <a:srgbClr val="01426A"/>
                </a:solidFill>
                <a:latin typeface="BorisBlackBloxx" panose="02000605020000020004" pitchFamily="2" charset="0"/>
              </a:rPr>
              <a:t>SHIP</a:t>
            </a:r>
            <a:r>
              <a:rPr lang="en-US" sz="3600" b="1" kern="1300" spc="110" dirty="0">
                <a:solidFill>
                  <a:srgbClr val="F9B200"/>
                </a:solidFill>
                <a:latin typeface="BorisBlackBloxx" panose="02000605020000020004" pitchFamily="2" charset="0"/>
              </a:rPr>
              <a:t>2</a:t>
            </a:r>
            <a:r>
              <a:rPr lang="en-US" sz="3600" b="1" kern="1300" spc="110" dirty="0">
                <a:solidFill>
                  <a:srgbClr val="01426A"/>
                </a:solidFill>
                <a:latin typeface="BorisBlackBloxx" panose="02000605020000020004" pitchFamily="2" charset="0"/>
              </a:rPr>
              <a:t>FAIR</a:t>
            </a:r>
            <a:endParaRPr lang="en-IE" sz="3600" b="1" dirty="0">
              <a:solidFill>
                <a:srgbClr val="F9B2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87264" y="6375272"/>
            <a:ext cx="661408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89190CB4-0165-7E43-81C5-19268586D1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32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87264" y="6375272"/>
            <a:ext cx="661408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89190CB4-0165-7E43-81C5-19268586D1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865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8998899" y="0"/>
            <a:ext cx="2769386" cy="705081"/>
            <a:chOff x="9179283" y="17447"/>
            <a:chExt cx="2769386" cy="705081"/>
          </a:xfrm>
        </p:grpSpPr>
        <p:pic>
          <p:nvPicPr>
            <p:cNvPr id="7" name="Picture 9" descr="logo tvp_verde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9283" y="17447"/>
              <a:ext cx="2568749" cy="551906"/>
            </a:xfrm>
            <a:prstGeom prst="rect">
              <a:avLst/>
            </a:prstGeom>
            <a:noFill/>
          </p:spPr>
        </p:pic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10321571" y="416177"/>
              <a:ext cx="1627098" cy="306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normAutofit/>
            </a:bodyPr>
            <a:lstStyle/>
            <a:p>
              <a:r>
                <a:rPr lang="en-US" sz="1200" i="0" u="none" spc="0" baseline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  <a:ea typeface="Frutiger LT 55 Roman" charset="0"/>
                  <a:cs typeface="Frutiger LT 55 Roman" charset="0"/>
                </a:rPr>
                <a:t>Thermal </a:t>
              </a:r>
              <a:r>
                <a:rPr lang="en-US" sz="1200" i="0" u="none" kern="0" spc="0" baseline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  <a:ea typeface="Frutiger LT 55 Roman" charset="0"/>
                  <a:cs typeface="Frutiger LT 55 Roman" charset="0"/>
                </a:rPr>
                <a:t>Vacuum</a:t>
              </a:r>
              <a:r>
                <a:rPr lang="en-US" sz="1200" i="0" u="none" spc="0" baseline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  <a:ea typeface="Frutiger LT 55 Roman" charset="0"/>
                  <a:cs typeface="Frutiger LT 55 Roman" charset="0"/>
                </a:rPr>
                <a:t> Power</a:t>
              </a:r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800835" y="1084008"/>
            <a:ext cx="10766813" cy="0"/>
          </a:xfrm>
          <a:prstGeom prst="line">
            <a:avLst/>
          </a:prstGeom>
          <a:ln w="28575">
            <a:solidFill>
              <a:srgbClr val="7BA51D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87264" y="6375272"/>
            <a:ext cx="661408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89190CB4-0165-7E43-81C5-19268586D1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E147CB0-58D6-4F32-8761-38CFECADE363}"/>
              </a:ext>
            </a:extLst>
          </p:cNvPr>
          <p:cNvSpPr txBox="1">
            <a:spLocks/>
          </p:cNvSpPr>
          <p:nvPr userDrawn="1"/>
        </p:nvSpPr>
        <p:spPr>
          <a:xfrm>
            <a:off x="9042272" y="663112"/>
            <a:ext cx="2499781" cy="530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kern="1300" spc="110" dirty="0">
                <a:solidFill>
                  <a:srgbClr val="01426A"/>
                </a:solidFill>
                <a:latin typeface="BorisBlackBloxx" panose="02000605020000020004" pitchFamily="2" charset="0"/>
              </a:rPr>
              <a:t>SHIP</a:t>
            </a:r>
            <a:r>
              <a:rPr lang="en-US" sz="3600" b="1" kern="1300" spc="110" dirty="0">
                <a:solidFill>
                  <a:srgbClr val="F9B200"/>
                </a:solidFill>
                <a:latin typeface="BorisBlackBloxx" panose="02000605020000020004" pitchFamily="2" charset="0"/>
              </a:rPr>
              <a:t>2</a:t>
            </a:r>
            <a:r>
              <a:rPr lang="en-US" sz="3600" b="1" kern="1300" spc="110" dirty="0">
                <a:solidFill>
                  <a:srgbClr val="01426A"/>
                </a:solidFill>
                <a:latin typeface="BorisBlackBloxx" panose="02000605020000020004" pitchFamily="2" charset="0"/>
              </a:rPr>
              <a:t>FAIR</a:t>
            </a:r>
            <a:endParaRPr lang="en-IE" sz="3600" b="1" dirty="0">
              <a:solidFill>
                <a:srgbClr val="F9B2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28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9" r:id="rId2"/>
    <p:sldLayoutId id="2147483730" r:id="rId3"/>
    <p:sldLayoutId id="2147483735" r:id="rId4"/>
    <p:sldLayoutId id="2147483739" r:id="rId5"/>
    <p:sldLayoutId id="2147483744" r:id="rId6"/>
    <p:sldLayoutId id="2147483746" r:id="rId7"/>
    <p:sldLayoutId id="2147483747" r:id="rId8"/>
    <p:sldLayoutId id="2147483748" r:id="rId9"/>
    <p:sldLayoutId id="2147483749" r:id="rId10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Rockwell" panose="02060603020205020403" pitchFamily="18" charset="0"/>
          <a:ea typeface="+mj-ea"/>
          <a:cs typeface="Calibri" panose="020F050202020403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aramond" pitchFamily="18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aramond" pitchFamily="18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aramond" pitchFamily="18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000">
          <a:solidFill>
            <a:schemeClr val="accent4">
              <a:lumMod val="75000"/>
              <a:lumOff val="25000"/>
            </a:schemeClr>
          </a:solidFill>
          <a:latin typeface="Gill Sans MT" panose="020B0502020104020203" pitchFamily="34" charset="0"/>
          <a:ea typeface="+mn-ea"/>
          <a:cs typeface="Calibri" panose="020F050202020403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600">
          <a:solidFill>
            <a:schemeClr val="accent4">
              <a:lumMod val="75000"/>
              <a:lumOff val="25000"/>
            </a:schemeClr>
          </a:solidFill>
          <a:latin typeface="Gill Sans MT" panose="020B0502020104020203" pitchFamily="34" charset="0"/>
          <a:cs typeface="Calibri" panose="020F050202020403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accent4">
              <a:lumMod val="75000"/>
              <a:lumOff val="25000"/>
            </a:schemeClr>
          </a:solidFill>
          <a:latin typeface="Gill Sans MT" panose="020B0502020104020203" pitchFamily="34" charset="0"/>
          <a:cs typeface="Calibri" panose="020F050202020403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chemeClr val="accent4">
              <a:lumMod val="75000"/>
              <a:lumOff val="25000"/>
            </a:schemeClr>
          </a:solidFill>
          <a:latin typeface="Gill Sans MT" panose="020B0502020104020203" pitchFamily="34" charset="0"/>
          <a:cs typeface="Calibri" panose="020F050202020403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chemeClr val="accent4">
              <a:lumMod val="75000"/>
              <a:lumOff val="25000"/>
            </a:schemeClr>
          </a:solidFill>
          <a:latin typeface="Gill Sans MT" panose="020B0502020104020203" pitchFamily="34" charset="0"/>
          <a:cs typeface="Calibri" panose="020F050202020403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6.jpe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648" y="-17802"/>
            <a:ext cx="12223648" cy="68758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72544" y="3429000"/>
            <a:ext cx="7719456" cy="239106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982144" y="3458856"/>
            <a:ext cx="3120128" cy="781664"/>
            <a:chOff x="8975152" y="3910024"/>
            <a:chExt cx="3120128" cy="7816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75152" y="3910024"/>
              <a:ext cx="2909216" cy="635638"/>
            </a:xfrm>
            <a:prstGeom prst="rect">
              <a:avLst/>
            </a:prstGeom>
          </p:spPr>
        </p:pic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10290118" y="4385337"/>
              <a:ext cx="1805162" cy="306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noAutofit/>
            </a:bodyPr>
            <a:lstStyle/>
            <a:p>
              <a:r>
                <a:rPr lang="en-US" sz="1400" i="0" u="none" spc="0" baseline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  <a:ea typeface="Frutiger LT 55 Roman" charset="0"/>
                  <a:cs typeface="Frutiger LT 55 Roman" charset="0"/>
                </a:rPr>
                <a:t>Thermal </a:t>
              </a:r>
              <a:r>
                <a:rPr lang="en-US" sz="1400" i="0" u="none" kern="0" spc="0" baseline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  <a:ea typeface="Frutiger LT 55 Roman" charset="0"/>
                  <a:cs typeface="Frutiger LT 55 Roman" charset="0"/>
                </a:rPr>
                <a:t>Vacuum</a:t>
              </a:r>
              <a:r>
                <a:rPr lang="en-US" sz="1400" i="0" u="none" spc="0" baseline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  <a:ea typeface="Frutiger LT 55 Roman" charset="0"/>
                  <a:cs typeface="Frutiger LT 55 Roman" charset="0"/>
                </a:rPr>
                <a:t> Power</a:t>
              </a:r>
            </a:p>
          </p:txBody>
        </p:sp>
      </p:grpSp>
      <p:sp>
        <p:nvSpPr>
          <p:cNvPr id="1027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4558698" y="3970153"/>
            <a:ext cx="7547758" cy="181223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GB" sz="3200" b="0" dirty="0" smtClean="0">
                <a:solidFill>
                  <a:srgbClr val="7BA51D"/>
                </a:solidFill>
                <a:latin typeface="Arial Narrow" charset="0"/>
                <a:ea typeface="Arial Narrow" charset="0"/>
                <a:cs typeface="Arial Narrow" charset="0"/>
              </a:rPr>
              <a:t>Innovative Solar Thermal Technology for </a:t>
            </a:r>
            <a:endParaRPr lang="en-GB" sz="3200" b="0" dirty="0" smtClean="0">
              <a:solidFill>
                <a:srgbClr val="7BA51D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3200" b="0" dirty="0" smtClean="0">
                <a:solidFill>
                  <a:srgbClr val="7BA51D"/>
                </a:solidFill>
                <a:latin typeface="Arial Narrow" charset="0"/>
                <a:ea typeface="Arial Narrow" charset="0"/>
                <a:cs typeface="Arial Narrow" charset="0"/>
              </a:rPr>
              <a:t>Low-to-Medium </a:t>
            </a:r>
            <a:r>
              <a:rPr lang="en-GB" sz="3200" b="0" dirty="0" smtClean="0">
                <a:solidFill>
                  <a:srgbClr val="7BA51D"/>
                </a:solidFill>
                <a:latin typeface="Arial Narrow" charset="0"/>
                <a:ea typeface="Arial Narrow" charset="0"/>
                <a:cs typeface="Arial Narrow" charset="0"/>
              </a:rPr>
              <a:t>Heat Generation - </a:t>
            </a:r>
          </a:p>
          <a:p>
            <a:pPr marL="0" indent="0">
              <a:buNone/>
            </a:pPr>
            <a:r>
              <a:rPr lang="en-GB" sz="3200" dirty="0" smtClean="0">
                <a:solidFill>
                  <a:srgbClr val="7BA51D"/>
                </a:solidFill>
                <a:latin typeface="Arial Narrow" charset="0"/>
                <a:ea typeface="Arial Narrow" charset="0"/>
                <a:cs typeface="Arial Narrow" charset="0"/>
              </a:rPr>
              <a:t>Demonstration under SHIP2FAIR</a:t>
            </a:r>
            <a:endParaRPr lang="en-GB" sz="3200" b="0" dirty="0">
              <a:solidFill>
                <a:srgbClr val="7BA51D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190CB4-0165-7E43-81C5-19268586D1FF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5385" y="-58424"/>
            <a:ext cx="3547552" cy="1516719"/>
          </a:xfrm>
          <a:prstGeom prst="rect">
            <a:avLst/>
          </a:prstGeom>
        </p:spPr>
      </p:pic>
      <p:pic>
        <p:nvPicPr>
          <p:cNvPr id="13" name="Imagen 5" descr="flag_yellow_low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48" y="6248415"/>
            <a:ext cx="861896" cy="60888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804863" y="6252864"/>
            <a:ext cx="11387137" cy="62293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just">
              <a:spcBef>
                <a:spcPts val="1200"/>
              </a:spcBef>
            </a:pPr>
            <a:r>
              <a:rPr lang="en-GB" sz="1400" dirty="0" smtClean="0">
                <a:solidFill>
                  <a:srgbClr val="333333"/>
                </a:solidFill>
              </a:rPr>
              <a:t>SHIP2FAIR project </a:t>
            </a:r>
            <a:r>
              <a:rPr lang="en-GB" sz="1400" dirty="0">
                <a:solidFill>
                  <a:srgbClr val="333333"/>
                </a:solidFill>
              </a:rPr>
              <a:t>has received funding from the European Union’s Horizon 2020 research and innovation programme under grant agreement No 792276. </a:t>
            </a:r>
            <a:endParaRPr lang="en-IE" sz="1400" dirty="0">
              <a:solidFill>
                <a:srgbClr val="3333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285" t="33023" r="4077" b="5996"/>
          <a:stretch/>
        </p:blipFill>
        <p:spPr>
          <a:xfrm>
            <a:off x="5557276" y="1084008"/>
            <a:ext cx="6070499" cy="311656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190CB4-0165-7E43-81C5-19268586D1F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729" y="1076605"/>
            <a:ext cx="4831532" cy="2616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/>
          <a:stretch/>
        </p:blipFill>
        <p:spPr>
          <a:xfrm>
            <a:off x="736234" y="3683200"/>
            <a:ext cx="4938870" cy="27525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1261" y="3521143"/>
            <a:ext cx="6066514" cy="29146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52288" y="3308743"/>
            <a:ext cx="2405120" cy="63798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5A5EE5-0017-48B7-B38C-775DA9BEA715}"/>
              </a:ext>
            </a:extLst>
          </p:cNvPr>
          <p:cNvSpPr txBox="1"/>
          <p:nvPr/>
        </p:nvSpPr>
        <p:spPr>
          <a:xfrm>
            <a:off x="4352289" y="3248616"/>
            <a:ext cx="2653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7BA51D"/>
                </a:solidFill>
                <a:latin typeface="Arial Narrow" panose="020B0606020202030204" pitchFamily="34" charset="0"/>
              </a:rPr>
              <a:t>Questions?</a:t>
            </a:r>
            <a:endParaRPr lang="en-GB" sz="4000" dirty="0">
              <a:solidFill>
                <a:srgbClr val="7BA51D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B5A5EE5-0017-48B7-B38C-775DA9BEA715}"/>
              </a:ext>
            </a:extLst>
          </p:cNvPr>
          <p:cNvSpPr txBox="1"/>
          <p:nvPr/>
        </p:nvSpPr>
        <p:spPr>
          <a:xfrm>
            <a:off x="624352" y="683898"/>
            <a:ext cx="3675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BA51D"/>
                </a:solidFill>
                <a:latin typeface="Arial Narrow" panose="020B0606020202030204" pitchFamily="34" charset="0"/>
              </a:rPr>
              <a:t>p</a:t>
            </a:r>
            <a:r>
              <a:rPr lang="en-GB" b="1" dirty="0" smtClean="0">
                <a:solidFill>
                  <a:srgbClr val="7BA51D"/>
                </a:solidFill>
                <a:latin typeface="Arial Narrow" panose="020B0606020202030204" pitchFamily="34" charset="0"/>
              </a:rPr>
              <a:t>apageorgiou@tvpsolar.com</a:t>
            </a:r>
            <a:endParaRPr lang="en-GB" b="1" dirty="0">
              <a:solidFill>
                <a:srgbClr val="7BA51D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90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228" y="436036"/>
            <a:ext cx="10705420" cy="708100"/>
          </a:xfrm>
        </p:spPr>
        <p:txBody>
          <a:bodyPr lIns="0">
            <a:noAutofit/>
          </a:bodyPr>
          <a:lstStyle/>
          <a:p>
            <a:r>
              <a:rPr lang="en-US" sz="3600" b="0" dirty="0">
                <a:solidFill>
                  <a:srgbClr val="7BA51D"/>
                </a:solidFill>
                <a:latin typeface="Arial Narrow" panose="020B0606020202030204" pitchFamily="34" charset="0"/>
                <a:ea typeface="Verdana" pitchFamily="34" charset="0"/>
                <a:cs typeface="Calibri" pitchFamily="34" charset="0"/>
              </a:rPr>
              <a:t>The World Best Solar Thermal </a:t>
            </a:r>
            <a:r>
              <a:rPr lang="en-US" sz="3600" b="0" dirty="0" smtClean="0">
                <a:solidFill>
                  <a:srgbClr val="7BA51D"/>
                </a:solidFill>
                <a:latin typeface="Arial Narrow" panose="020B0606020202030204" pitchFamily="34" charset="0"/>
                <a:ea typeface="Verdana" pitchFamily="34" charset="0"/>
                <a:cs typeface="Calibri" pitchFamily="34" charset="0"/>
              </a:rPr>
              <a:t>Collector</a:t>
            </a:r>
            <a:endParaRPr lang="en-GB" sz="3600" b="0" dirty="0">
              <a:solidFill>
                <a:srgbClr val="7BA51D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190CB4-0165-7E43-81C5-19268586D1F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322" y="1278744"/>
            <a:ext cx="5381456" cy="2732828"/>
          </a:xfrm>
          <a:prstGeom prst="rect">
            <a:avLst/>
          </a:prstGeom>
        </p:spPr>
      </p:pic>
      <p:sp>
        <p:nvSpPr>
          <p:cNvPr id="19" name="object 8">
            <a:extLst>
              <a:ext uri="{FF2B5EF4-FFF2-40B4-BE49-F238E27FC236}">
                <a16:creationId xmlns:a16="http://schemas.microsoft.com/office/drawing/2014/main" xmlns="" id="{929B905E-8386-468A-B61C-02D1C75C7B9A}"/>
              </a:ext>
            </a:extLst>
          </p:cNvPr>
          <p:cNvSpPr txBox="1"/>
          <p:nvPr/>
        </p:nvSpPr>
        <p:spPr>
          <a:xfrm>
            <a:off x="564224" y="1228706"/>
            <a:ext cx="6313440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0"/>
              </a:spcBef>
              <a:buClr>
                <a:srgbClr val="7AA41D"/>
              </a:buClr>
              <a:buFont typeface="Arial"/>
              <a:buChar char="•"/>
              <a:tabLst>
                <a:tab pos="299085" algn="l"/>
              </a:tabLst>
            </a:pPr>
            <a:r>
              <a:rPr lang="en-US" sz="2400" spc="45" dirty="0" err="1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SolarKeyMark</a:t>
            </a:r>
            <a:r>
              <a:rPr lang="en-US" sz="2400" spc="4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lang="en-US" sz="2400" spc="45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certified </a:t>
            </a:r>
            <a:r>
              <a:rPr lang="en-US" sz="2400" spc="4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best performance </a:t>
            </a:r>
            <a:r>
              <a:rPr lang="en-US" sz="2400" spc="45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65</a:t>
            </a:r>
            <a:r>
              <a:rPr lang="en-US" sz="2400" spc="4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˚C to 200˚</a:t>
            </a:r>
            <a:r>
              <a:rPr lang="en-US" sz="2400" spc="45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C</a:t>
            </a:r>
          </a:p>
          <a:p>
            <a:pPr marL="298450" marR="5080" indent="-285750">
              <a:lnSpc>
                <a:spcPct val="100000"/>
              </a:lnSpc>
              <a:spcBef>
                <a:spcPts val="0"/>
              </a:spcBef>
              <a:buClr>
                <a:srgbClr val="7AA41D"/>
              </a:buClr>
              <a:buFont typeface="Arial"/>
              <a:buChar char="•"/>
              <a:tabLst>
                <a:tab pos="298450" algn="l"/>
              </a:tabLst>
            </a:pPr>
            <a:r>
              <a:rPr sz="2400" spc="-90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B</a:t>
            </a:r>
            <a:r>
              <a:rPr sz="2400" spc="10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sz="2400" spc="-75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s</a:t>
            </a:r>
            <a:r>
              <a:rPr sz="2400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z="2400" spc="-80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z="2400" spc="1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sz="2400" spc="5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f</a:t>
            </a:r>
            <a:r>
              <a:rPr sz="2400" spc="14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f</a:t>
            </a:r>
            <a:r>
              <a:rPr sz="2400" spc="-1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sz="2400" spc="-9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c</a:t>
            </a:r>
            <a:r>
              <a:rPr sz="2400" spc="-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ie</a:t>
            </a:r>
            <a:r>
              <a:rPr sz="2400" spc="-2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n</a:t>
            </a:r>
            <a:r>
              <a:rPr sz="2400" spc="-9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c</a:t>
            </a:r>
            <a:r>
              <a:rPr sz="24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y</a:t>
            </a:r>
            <a:r>
              <a:rPr sz="2400" spc="-22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z="2400" spc="-1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an</a:t>
            </a:r>
            <a:r>
              <a:rPr sz="24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d</a:t>
            </a:r>
            <a:r>
              <a:rPr sz="2400" spc="-229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z="2400" spc="-2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hig</a:t>
            </a:r>
            <a:r>
              <a:rPr sz="2400" spc="-3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h</a:t>
            </a:r>
            <a:r>
              <a:rPr sz="2400" spc="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sz="2400" spc="-7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s</a:t>
            </a:r>
            <a:r>
              <a:rPr sz="24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z="2400" spc="-8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z="2400" spc="1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sz="2400" spc="-4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n</a:t>
            </a:r>
            <a:r>
              <a:rPr sz="2400" spc="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sz="2400" spc="2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sz="2400" spc="-1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g</a:t>
            </a:r>
            <a:r>
              <a:rPr sz="24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y</a:t>
            </a:r>
            <a:r>
              <a:rPr sz="2400" spc="-229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z="2400" spc="-1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p</a:t>
            </a:r>
            <a:r>
              <a:rPr sz="2400" spc="2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sz="2400" spc="-1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od</a:t>
            </a:r>
            <a:r>
              <a:rPr sz="2400" spc="-5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u</a:t>
            </a:r>
            <a:r>
              <a:rPr sz="2400" spc="-8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c</a:t>
            </a:r>
            <a:r>
              <a:rPr sz="2400" spc="1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z="2400" spc="-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sz="2400" spc="-2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o</a:t>
            </a:r>
            <a:r>
              <a:rPr sz="24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n</a:t>
            </a:r>
            <a:r>
              <a:rPr sz="2400" spc="-229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z="2400" spc="-1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a</a:t>
            </a:r>
            <a:r>
              <a:rPr sz="24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z="2400" spc="-7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z="2400" spc="-1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an</a:t>
            </a:r>
            <a:r>
              <a:rPr sz="24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y</a:t>
            </a:r>
            <a:r>
              <a:rPr sz="2400" spc="-25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z="2400" spc="-1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op</a:t>
            </a:r>
            <a:r>
              <a:rPr sz="24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sz="2400" spc="2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sz="2400" spc="-1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a</a:t>
            </a:r>
            <a:r>
              <a:rPr sz="2400" spc="10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z="2400" spc="-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in</a:t>
            </a:r>
            <a:r>
              <a:rPr sz="24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g</a:t>
            </a:r>
            <a:r>
              <a:rPr sz="2400" spc="-229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z="2400" spc="1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z="2400" spc="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sz="2400" spc="-4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m</a:t>
            </a:r>
            <a:r>
              <a:rPr sz="2400" spc="-1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p</a:t>
            </a:r>
            <a:r>
              <a:rPr sz="24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sz="2400" spc="2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sz="2400" spc="-1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a</a:t>
            </a:r>
            <a:r>
              <a:rPr sz="2400" spc="1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z="2400" spc="-3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u</a:t>
            </a:r>
            <a:r>
              <a:rPr sz="2400" spc="1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re, </a:t>
            </a:r>
            <a:r>
              <a:rPr sz="2400" spc="9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w</a:t>
            </a:r>
            <a:r>
              <a:rPr sz="2400" spc="-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sz="2400" spc="1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z="24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h</a:t>
            </a:r>
            <a:r>
              <a:rPr sz="2400" spc="-22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z="2400" spc="-1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an</a:t>
            </a:r>
            <a:r>
              <a:rPr sz="24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y</a:t>
            </a:r>
            <a:r>
              <a:rPr sz="2400" spc="-24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z="2400" spc="-1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amb</a:t>
            </a:r>
            <a:r>
              <a:rPr sz="2400" spc="-4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sz="2400" spc="1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sz="2400" spc="-3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n</a:t>
            </a:r>
            <a:r>
              <a:rPr sz="24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z="2400" spc="-7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z="2400" spc="1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z="2400" spc="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sz="2400" spc="-4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m</a:t>
            </a:r>
            <a:r>
              <a:rPr sz="2400" spc="-1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p</a:t>
            </a:r>
            <a:r>
              <a:rPr sz="24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sz="2400" spc="2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sz="2400" spc="-1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a</a:t>
            </a:r>
            <a:r>
              <a:rPr sz="2400" spc="1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z="2400" spc="-3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u</a:t>
            </a:r>
            <a:r>
              <a:rPr sz="2400" spc="1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re</a:t>
            </a:r>
            <a:r>
              <a:rPr sz="24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,</a:t>
            </a:r>
            <a:r>
              <a:rPr sz="2400" spc="-15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z="2400" spc="-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sz="24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n</a:t>
            </a:r>
            <a:r>
              <a:rPr sz="2400" spc="-22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z="2400" spc="-1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an</a:t>
            </a:r>
            <a:r>
              <a:rPr sz="24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y</a:t>
            </a:r>
            <a:r>
              <a:rPr sz="2400" spc="-25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z="2400" spc="-9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c</a:t>
            </a:r>
            <a:r>
              <a:rPr sz="2400" spc="-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lim</a:t>
            </a:r>
            <a:r>
              <a:rPr sz="2400" spc="-5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a</a:t>
            </a:r>
            <a:r>
              <a:rPr sz="2400" spc="10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z="24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sz="2400" spc="-17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z="2400" spc="-95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c</a:t>
            </a:r>
            <a:r>
              <a:rPr sz="2400" spc="-15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o</a:t>
            </a:r>
            <a:r>
              <a:rPr sz="2400" spc="-20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nd</a:t>
            </a:r>
            <a:r>
              <a:rPr sz="2400" spc="-15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sz="2400" spc="100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z="2400" spc="-5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io</a:t>
            </a:r>
            <a:r>
              <a:rPr sz="2400" spc="-55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n</a:t>
            </a:r>
            <a:endParaRPr sz="2400" dirty="0">
              <a:latin typeface="Arial Narrow" panose="020B0606020202030204" pitchFamily="34" charset="0"/>
              <a:cs typeface="Arial"/>
            </a:endParaRPr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xmlns="" id="{929B905E-8386-468A-B61C-02D1C75C7B9A}"/>
              </a:ext>
            </a:extLst>
          </p:cNvPr>
          <p:cNvSpPr txBox="1"/>
          <p:nvPr/>
        </p:nvSpPr>
        <p:spPr>
          <a:xfrm>
            <a:off x="6637152" y="4576387"/>
            <a:ext cx="4629856" cy="2318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spcBef>
                <a:spcPts val="395"/>
              </a:spcBef>
              <a:buClr>
                <a:srgbClr val="7AA41D"/>
              </a:buClr>
              <a:buFont typeface="Arial"/>
              <a:buChar char="•"/>
              <a:tabLst>
                <a:tab pos="299085" algn="l"/>
              </a:tabLst>
            </a:pPr>
            <a:r>
              <a:rPr lang="en-US" sz="2400" spc="4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H</a:t>
            </a:r>
            <a:r>
              <a:rPr lang="en-US" sz="2400" spc="-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ig</a:t>
            </a:r>
            <a:r>
              <a:rPr lang="en-US" sz="2400" spc="-5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h</a:t>
            </a:r>
            <a:r>
              <a:rPr lang="en-US" sz="2400" spc="-5" dirty="0">
                <a:solidFill>
                  <a:srgbClr val="7AA41D"/>
                </a:solidFill>
                <a:latin typeface="Arial Narrow" panose="020B0606020202030204" pitchFamily="34" charset="0"/>
                <a:cs typeface="Verdana"/>
              </a:rPr>
              <a:t>-</a:t>
            </a:r>
            <a:r>
              <a:rPr lang="en-US" sz="2400" spc="-2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v</a:t>
            </a:r>
            <a:r>
              <a:rPr lang="en-US" sz="2400" spc="-4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a</a:t>
            </a:r>
            <a:r>
              <a:rPr lang="en-US" sz="2400" spc="-9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c</a:t>
            </a:r>
            <a:r>
              <a:rPr lang="en-US" sz="2400" spc="-2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uu</a:t>
            </a:r>
            <a:r>
              <a:rPr lang="en-US" sz="24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m</a:t>
            </a:r>
            <a:r>
              <a:rPr lang="en-US" sz="2400" spc="-254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lang="en-US" sz="2400" spc="-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lang="en-US" sz="2400" spc="-4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n</a:t>
            </a:r>
            <a:r>
              <a:rPr lang="en-US" sz="2400" spc="-8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s</a:t>
            </a:r>
            <a:r>
              <a:rPr lang="en-US" sz="2400" spc="-2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ul</a:t>
            </a:r>
            <a:r>
              <a:rPr lang="en-US" sz="2400" spc="-2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a</a:t>
            </a:r>
            <a:r>
              <a:rPr lang="en-US" sz="2400" spc="1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lang="en-US" sz="2400" spc="-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lang="en-US" sz="2400" spc="-2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o</a:t>
            </a:r>
            <a:r>
              <a:rPr lang="en-US" sz="24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n</a:t>
            </a:r>
            <a:r>
              <a:rPr lang="en-US" sz="2400" spc="-22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lang="en-US" sz="2400" spc="-8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s</a:t>
            </a:r>
            <a:r>
              <a:rPr lang="en-US" sz="2400" spc="-2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up</a:t>
            </a:r>
            <a:r>
              <a:rPr lang="en-US" sz="2400" spc="-2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p</a:t>
            </a:r>
            <a:r>
              <a:rPr lang="en-US" sz="2400" spc="2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lang="en-US" sz="2400" spc="1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lang="en-US" sz="2400" spc="-4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s</a:t>
            </a:r>
            <a:r>
              <a:rPr lang="en-US" sz="2400" spc="-12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s</a:t>
            </a:r>
            <a:r>
              <a:rPr lang="en-US" sz="2400" spc="1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lang="en-US" sz="24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s</a:t>
            </a:r>
            <a:r>
              <a:rPr lang="en-US" sz="2400" spc="-26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lang="en-US" sz="2400" spc="1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lang="en-US" sz="2400" spc="-3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h</a:t>
            </a:r>
            <a:r>
              <a:rPr lang="en-US" sz="2400" spc="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lang="en-US" sz="2400" spc="3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lang="en-US" sz="2400" spc="-2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ma</a:t>
            </a:r>
            <a:r>
              <a:rPr lang="en-US" sz="24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l</a:t>
            </a:r>
            <a:r>
              <a:rPr lang="en-US" sz="2400" spc="-21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lang="en-US" sz="2400" spc="-5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l</a:t>
            </a:r>
            <a:r>
              <a:rPr lang="en-US" sz="2400" spc="-25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o</a:t>
            </a:r>
            <a:r>
              <a:rPr lang="en-US" sz="2400" spc="-40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s</a:t>
            </a:r>
            <a:r>
              <a:rPr lang="en-US" sz="2400" spc="-120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s</a:t>
            </a:r>
            <a:r>
              <a:rPr lang="en-US" sz="2400" spc="10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lang="en-US" sz="2400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s</a:t>
            </a:r>
            <a:endParaRPr lang="en-US" sz="2400" spc="105" dirty="0" smtClean="0">
              <a:solidFill>
                <a:srgbClr val="7AA41D"/>
              </a:solidFill>
              <a:latin typeface="Arial Narrow" panose="020B0606020202030204" pitchFamily="34" charset="0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395"/>
              </a:spcBef>
              <a:buClr>
                <a:srgbClr val="7AA41D"/>
              </a:buClr>
              <a:buFont typeface="Arial"/>
              <a:buChar char="•"/>
              <a:tabLst>
                <a:tab pos="299085" algn="l"/>
              </a:tabLst>
            </a:pPr>
            <a:r>
              <a:rPr sz="2400" spc="105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2</a:t>
            </a:r>
            <a:r>
              <a:rPr sz="2400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0 </a:t>
            </a:r>
            <a:r>
              <a:rPr sz="2400" spc="-80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z="2400" spc="-3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y</a:t>
            </a:r>
            <a:r>
              <a:rPr sz="2400" spc="1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sz="2400" spc="-2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a</a:t>
            </a:r>
            <a:r>
              <a:rPr sz="2400" spc="2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sz="2400" spc="18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s</a:t>
            </a:r>
            <a:r>
              <a:rPr sz="2400" spc="-9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c</a:t>
            </a:r>
            <a:r>
              <a:rPr sz="2400" spc="-1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o</a:t>
            </a:r>
            <a:r>
              <a:rPr sz="2400" spc="-4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n</a:t>
            </a:r>
            <a:r>
              <a:rPr sz="2400" spc="-8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s</a:t>
            </a:r>
            <a:r>
              <a:rPr sz="2400" spc="-1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sz="2400" spc="-8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s</a:t>
            </a:r>
            <a:r>
              <a:rPr sz="2400" spc="1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z="2400" spc="1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sz="2400" spc="-3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n</a:t>
            </a:r>
            <a:r>
              <a:rPr sz="24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z="2400" spc="-8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z="2400" dirty="0">
                <a:solidFill>
                  <a:srgbClr val="7AA41D"/>
                </a:solidFill>
                <a:latin typeface="Arial Narrow" panose="020B0606020202030204" pitchFamily="34" charset="0"/>
                <a:cs typeface="Verdana"/>
              </a:rPr>
              <a:t>&amp;</a:t>
            </a:r>
            <a:r>
              <a:rPr sz="2400" spc="-285" dirty="0">
                <a:solidFill>
                  <a:srgbClr val="7AA41D"/>
                </a:solidFill>
                <a:latin typeface="Arial Narrow" panose="020B0606020202030204" pitchFamily="34" charset="0"/>
                <a:cs typeface="Verdana"/>
              </a:rPr>
              <a:t> </a:t>
            </a:r>
            <a:r>
              <a:rPr sz="2400" spc="-1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p</a:t>
            </a:r>
            <a:r>
              <a:rPr sz="2400" spc="2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sz="2400" spc="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ed</a:t>
            </a:r>
            <a:r>
              <a:rPr sz="2400" spc="-3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sz="2400" spc="-9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c</a:t>
            </a:r>
            <a:r>
              <a:rPr sz="2400" spc="1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z="2400" spc="-1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ab</a:t>
            </a:r>
            <a:r>
              <a:rPr sz="2400" spc="-2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l</a:t>
            </a:r>
            <a:r>
              <a:rPr sz="24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sz="2400" spc="-17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z="2400" spc="-2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p</a:t>
            </a:r>
            <a:r>
              <a:rPr sz="2400" spc="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sz="2400" spc="3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sz="2400" spc="9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f</a:t>
            </a:r>
            <a:r>
              <a:rPr sz="2400" spc="-1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o</a:t>
            </a:r>
            <a:r>
              <a:rPr sz="2400" spc="2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sz="2400" spc="-4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m</a:t>
            </a:r>
            <a:r>
              <a:rPr sz="2400" spc="-1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a</a:t>
            </a:r>
            <a:r>
              <a:rPr sz="2400" spc="-5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n</a:t>
            </a:r>
            <a:r>
              <a:rPr sz="2400" spc="-9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c</a:t>
            </a:r>
            <a:r>
              <a:rPr sz="24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sz="2400" spc="-18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z="2400" spc="9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w</a:t>
            </a:r>
            <a:r>
              <a:rPr sz="2400" spc="-1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sz="2400" spc="1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z="2400" spc="-2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ho</a:t>
            </a:r>
            <a:r>
              <a:rPr sz="2400" spc="-4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u</a:t>
            </a:r>
            <a:r>
              <a:rPr sz="24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z="2400" spc="-85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z="2400" spc="-1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an</a:t>
            </a:r>
            <a:r>
              <a:rPr sz="240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y</a:t>
            </a:r>
            <a:r>
              <a:rPr sz="2400" spc="-250" dirty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z="2400" spc="-10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de</a:t>
            </a:r>
            <a:r>
              <a:rPr sz="2400" spc="-5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g</a:t>
            </a:r>
            <a:r>
              <a:rPr sz="2400" spc="25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sz="2400" spc="-10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ad</a:t>
            </a:r>
            <a:r>
              <a:rPr sz="2400" spc="-30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a</a:t>
            </a:r>
            <a:r>
              <a:rPr sz="2400" spc="100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z="2400" spc="-5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sz="2400" spc="-30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o</a:t>
            </a:r>
            <a:r>
              <a:rPr sz="2400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n</a:t>
            </a:r>
            <a:endParaRPr lang="en-US" sz="2400" dirty="0" smtClean="0">
              <a:solidFill>
                <a:srgbClr val="7AA41D"/>
              </a:solidFill>
              <a:latin typeface="Arial Narrow" panose="020B0606020202030204" pitchFamily="34" charset="0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395"/>
              </a:spcBef>
              <a:buClr>
                <a:srgbClr val="7AA41D"/>
              </a:buClr>
              <a:buFont typeface="Arial"/>
              <a:buChar char="•"/>
              <a:tabLst>
                <a:tab pos="299085" algn="l"/>
              </a:tabLst>
            </a:pPr>
            <a:r>
              <a:rPr lang="en-US" sz="2400" dirty="0" smtClean="0">
                <a:solidFill>
                  <a:srgbClr val="7AA41D"/>
                </a:solidFill>
                <a:latin typeface="Arial Narrow" panose="020B0606020202030204" pitchFamily="34" charset="0"/>
                <a:cs typeface="Arial"/>
              </a:rPr>
              <a:t>Designed for industrial-scale applications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84" y="3008104"/>
            <a:ext cx="6493824" cy="378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74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863" y="1323975"/>
            <a:ext cx="10766813" cy="4913739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879384" y="431931"/>
            <a:ext cx="10766813" cy="591114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Rockwell" panose="02060603020205020403" pitchFamily="18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9pPr>
          </a:lstStyle>
          <a:p>
            <a:r>
              <a:rPr lang="en-US" sz="3600" b="0" kern="0" dirty="0">
                <a:solidFill>
                  <a:srgbClr val="7BA51D"/>
                </a:solidFill>
                <a:latin typeface="Arial Narrow" panose="020B0606020202030204" pitchFamily="34" charset="0"/>
              </a:rPr>
              <a:t>TVP Value Proposition</a:t>
            </a:r>
            <a:endParaRPr lang="en-GB" sz="3600" b="0" kern="0" dirty="0">
              <a:solidFill>
                <a:srgbClr val="7BA51D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56C08DE-A30E-474C-9180-C738B39E437E}"/>
              </a:ext>
            </a:extLst>
          </p:cNvPr>
          <p:cNvGrpSpPr/>
          <p:nvPr/>
        </p:nvGrpSpPr>
        <p:grpSpPr>
          <a:xfrm>
            <a:off x="1105376" y="1580773"/>
            <a:ext cx="4689984" cy="3169493"/>
            <a:chOff x="1123678" y="1580773"/>
            <a:chExt cx="4240060" cy="3169493"/>
          </a:xfrm>
        </p:grpSpPr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BEF91C8A-E9E8-4C9C-95DD-2A4D0B0CB90E}"/>
                </a:ext>
              </a:extLst>
            </p:cNvPr>
            <p:cNvSpPr/>
            <p:nvPr/>
          </p:nvSpPr>
          <p:spPr>
            <a:xfrm>
              <a:off x="2548448" y="1699480"/>
              <a:ext cx="2815290" cy="817934"/>
            </a:xfrm>
            <a:custGeom>
              <a:avLst/>
              <a:gdLst>
                <a:gd name="connsiteX0" fmla="*/ 0 w 817933"/>
                <a:gd name="connsiteY0" fmla="*/ 0 h 2494678"/>
                <a:gd name="connsiteX1" fmla="*/ 817933 w 817933"/>
                <a:gd name="connsiteY1" fmla="*/ 0 h 2494678"/>
                <a:gd name="connsiteX2" fmla="*/ 817933 w 817933"/>
                <a:gd name="connsiteY2" fmla="*/ 2494678 h 2494678"/>
                <a:gd name="connsiteX3" fmla="*/ 0 w 817933"/>
                <a:gd name="connsiteY3" fmla="*/ 2494678 h 2494678"/>
                <a:gd name="connsiteX4" fmla="*/ 0 w 817933"/>
                <a:gd name="connsiteY4" fmla="*/ 0 h 249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7933" h="2494678">
                  <a:moveTo>
                    <a:pt x="817933" y="2"/>
                  </a:moveTo>
                  <a:lnTo>
                    <a:pt x="817933" y="2494676"/>
                  </a:lnTo>
                  <a:lnTo>
                    <a:pt x="0" y="2494676"/>
                  </a:lnTo>
                  <a:lnTo>
                    <a:pt x="0" y="2"/>
                  </a:lnTo>
                  <a:lnTo>
                    <a:pt x="817933" y="2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23825" rIns="247650" bIns="123826" numCol="1" spcCol="1270" anchor="ctr" anchorCtr="0">
              <a:noAutofit/>
            </a:bodyPr>
            <a:lstStyle/>
            <a:p>
              <a:pPr marL="171450" lvl="1" indent="-17145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kern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TVP &lt; 0.03 USD/</a:t>
              </a:r>
              <a:r>
                <a:rPr lang="en-US" kern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kWh</a:t>
              </a:r>
              <a:r>
                <a:rPr lang="en-US" kern="1200" baseline="-25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th</a:t>
              </a:r>
              <a:endParaRPr lang="en-US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endParaRPr>
            </a:p>
            <a:p>
              <a:pPr marL="171450" lvl="1" indent="-17145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kern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Cut OPEX</a:t>
              </a: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B0D29726-AA0B-4338-A3B1-658A009003B5}"/>
                </a:ext>
              </a:extLst>
            </p:cNvPr>
            <p:cNvSpPr/>
            <p:nvPr/>
          </p:nvSpPr>
          <p:spPr>
            <a:xfrm>
              <a:off x="1123678" y="1580773"/>
              <a:ext cx="1575723" cy="1022417"/>
            </a:xfrm>
            <a:custGeom>
              <a:avLst/>
              <a:gdLst>
                <a:gd name="connsiteX0" fmla="*/ 0 w 1403256"/>
                <a:gd name="connsiteY0" fmla="*/ 0 h 1022417"/>
                <a:gd name="connsiteX1" fmla="*/ 1403256 w 1403256"/>
                <a:gd name="connsiteY1" fmla="*/ 0 h 1022417"/>
                <a:gd name="connsiteX2" fmla="*/ 1403256 w 1403256"/>
                <a:gd name="connsiteY2" fmla="*/ 1022417 h 1022417"/>
                <a:gd name="connsiteX3" fmla="*/ 0 w 1403256"/>
                <a:gd name="connsiteY3" fmla="*/ 1022417 h 1022417"/>
                <a:gd name="connsiteX4" fmla="*/ 0 w 1403256"/>
                <a:gd name="connsiteY4" fmla="*/ 0 h 102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3256" h="1022417">
                  <a:moveTo>
                    <a:pt x="0" y="0"/>
                  </a:moveTo>
                  <a:lnTo>
                    <a:pt x="1403256" y="0"/>
                  </a:lnTo>
                  <a:lnTo>
                    <a:pt x="1403256" y="1022417"/>
                  </a:lnTo>
                  <a:lnTo>
                    <a:pt x="0" y="10224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A51D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marL="0" lvl="0" indent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>
                  <a:latin typeface="Arial Narrow" panose="020B0606020202030204" pitchFamily="34" charset="0"/>
                </a:rPr>
                <a:t>The Cheapest Thermal Energy</a:t>
              </a:r>
              <a:endParaRPr lang="en-US" kern="1200" dirty="0">
                <a:latin typeface="Arial Narrow" panose="020B0606020202030204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4CD1056C-8D47-4065-910B-883AA26A7E9B}"/>
                </a:ext>
              </a:extLst>
            </p:cNvPr>
            <p:cNvSpPr/>
            <p:nvPr/>
          </p:nvSpPr>
          <p:spPr>
            <a:xfrm>
              <a:off x="2548448" y="2756552"/>
              <a:ext cx="2815290" cy="817934"/>
            </a:xfrm>
            <a:custGeom>
              <a:avLst/>
              <a:gdLst>
                <a:gd name="connsiteX0" fmla="*/ 0 w 817933"/>
                <a:gd name="connsiteY0" fmla="*/ 0 h 2494678"/>
                <a:gd name="connsiteX1" fmla="*/ 817933 w 817933"/>
                <a:gd name="connsiteY1" fmla="*/ 0 h 2494678"/>
                <a:gd name="connsiteX2" fmla="*/ 817933 w 817933"/>
                <a:gd name="connsiteY2" fmla="*/ 2494678 h 2494678"/>
                <a:gd name="connsiteX3" fmla="*/ 0 w 817933"/>
                <a:gd name="connsiteY3" fmla="*/ 2494678 h 2494678"/>
                <a:gd name="connsiteX4" fmla="*/ 0 w 817933"/>
                <a:gd name="connsiteY4" fmla="*/ 0 h 249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7933" h="2494678">
                  <a:moveTo>
                    <a:pt x="817933" y="2"/>
                  </a:moveTo>
                  <a:lnTo>
                    <a:pt x="817933" y="2494676"/>
                  </a:lnTo>
                  <a:lnTo>
                    <a:pt x="0" y="2494676"/>
                  </a:lnTo>
                  <a:lnTo>
                    <a:pt x="0" y="2"/>
                  </a:lnTo>
                  <a:lnTo>
                    <a:pt x="817933" y="2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23825" rIns="247650" bIns="123826" numCol="1" spcCol="1270" anchor="ctr" anchorCtr="0">
              <a:noAutofit/>
            </a:bodyPr>
            <a:lstStyle/>
            <a:p>
              <a:pPr marL="171450" lvl="1" indent="-17145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kern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TVP cuts fossil fuels</a:t>
              </a:r>
            </a:p>
            <a:p>
              <a:pPr marL="171450" lvl="1" indent="-17145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kern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TVP cuts CO</a:t>
              </a:r>
              <a:r>
                <a:rPr lang="en-US" kern="12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2</a:t>
              </a:r>
              <a:r>
                <a:rPr lang="en-US" kern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 emissions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62E203C2-43D2-480B-9022-98023E2DC2DE}"/>
                </a:ext>
              </a:extLst>
            </p:cNvPr>
            <p:cNvSpPr/>
            <p:nvPr/>
          </p:nvSpPr>
          <p:spPr>
            <a:xfrm>
              <a:off x="1123678" y="2654311"/>
              <a:ext cx="1575723" cy="1022417"/>
            </a:xfrm>
            <a:custGeom>
              <a:avLst/>
              <a:gdLst>
                <a:gd name="connsiteX0" fmla="*/ 0 w 1403256"/>
                <a:gd name="connsiteY0" fmla="*/ 0 h 1022417"/>
                <a:gd name="connsiteX1" fmla="*/ 1403256 w 1403256"/>
                <a:gd name="connsiteY1" fmla="*/ 0 h 1022417"/>
                <a:gd name="connsiteX2" fmla="*/ 1403256 w 1403256"/>
                <a:gd name="connsiteY2" fmla="*/ 1022417 h 1022417"/>
                <a:gd name="connsiteX3" fmla="*/ 0 w 1403256"/>
                <a:gd name="connsiteY3" fmla="*/ 1022417 h 1022417"/>
                <a:gd name="connsiteX4" fmla="*/ 0 w 1403256"/>
                <a:gd name="connsiteY4" fmla="*/ 0 h 102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3256" h="1022417">
                  <a:moveTo>
                    <a:pt x="0" y="0"/>
                  </a:moveTo>
                  <a:lnTo>
                    <a:pt x="1403256" y="0"/>
                  </a:lnTo>
                  <a:lnTo>
                    <a:pt x="1403256" y="1022417"/>
                  </a:lnTo>
                  <a:lnTo>
                    <a:pt x="0" y="10224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A51D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marL="0" lvl="0" indent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>
                  <a:latin typeface="Arial Narrow" panose="020B0606020202030204" pitchFamily="34" charset="0"/>
                </a:rPr>
                <a:t>Achieve Sustainability Targets</a:t>
              </a:r>
              <a:endParaRPr lang="en-US" kern="1200" dirty="0">
                <a:latin typeface="Arial Narrow" panose="020B0606020202030204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036E9485-CB6C-45A9-A932-332F8C91D97E}"/>
                </a:ext>
              </a:extLst>
            </p:cNvPr>
            <p:cNvSpPr/>
            <p:nvPr/>
          </p:nvSpPr>
          <p:spPr>
            <a:xfrm>
              <a:off x="2548448" y="3830091"/>
              <a:ext cx="2815290" cy="817934"/>
            </a:xfrm>
            <a:custGeom>
              <a:avLst/>
              <a:gdLst>
                <a:gd name="connsiteX0" fmla="*/ 0 w 817933"/>
                <a:gd name="connsiteY0" fmla="*/ 0 h 2494678"/>
                <a:gd name="connsiteX1" fmla="*/ 817933 w 817933"/>
                <a:gd name="connsiteY1" fmla="*/ 0 h 2494678"/>
                <a:gd name="connsiteX2" fmla="*/ 817933 w 817933"/>
                <a:gd name="connsiteY2" fmla="*/ 2494678 h 2494678"/>
                <a:gd name="connsiteX3" fmla="*/ 0 w 817933"/>
                <a:gd name="connsiteY3" fmla="*/ 2494678 h 2494678"/>
                <a:gd name="connsiteX4" fmla="*/ 0 w 817933"/>
                <a:gd name="connsiteY4" fmla="*/ 0 h 249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7933" h="2494678">
                  <a:moveTo>
                    <a:pt x="817933" y="2"/>
                  </a:moveTo>
                  <a:lnTo>
                    <a:pt x="817933" y="2494676"/>
                  </a:lnTo>
                  <a:lnTo>
                    <a:pt x="0" y="2494676"/>
                  </a:lnTo>
                  <a:lnTo>
                    <a:pt x="0" y="2"/>
                  </a:lnTo>
                  <a:lnTo>
                    <a:pt x="817933" y="2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23825" rIns="247650" bIns="123826" numCol="1" spcCol="1270" anchor="ctr" anchorCtr="0">
              <a:noAutofit/>
            </a:bodyPr>
            <a:lstStyle/>
            <a:p>
              <a:pPr marL="171450" lvl="1" indent="-17145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kern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Consistent energy output</a:t>
              </a:r>
            </a:p>
            <a:p>
              <a:pPr marL="171450" lvl="1" indent="-17145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kern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Energy cost fixed for 25 years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0849426A-C1C5-4852-A9D8-F0774CCB7BD9}"/>
                </a:ext>
              </a:extLst>
            </p:cNvPr>
            <p:cNvSpPr/>
            <p:nvPr/>
          </p:nvSpPr>
          <p:spPr>
            <a:xfrm>
              <a:off x="1123678" y="3727849"/>
              <a:ext cx="1575723" cy="1022417"/>
            </a:xfrm>
            <a:custGeom>
              <a:avLst/>
              <a:gdLst>
                <a:gd name="connsiteX0" fmla="*/ 0 w 1403256"/>
                <a:gd name="connsiteY0" fmla="*/ 0 h 1022417"/>
                <a:gd name="connsiteX1" fmla="*/ 1403256 w 1403256"/>
                <a:gd name="connsiteY1" fmla="*/ 0 h 1022417"/>
                <a:gd name="connsiteX2" fmla="*/ 1403256 w 1403256"/>
                <a:gd name="connsiteY2" fmla="*/ 1022417 h 1022417"/>
                <a:gd name="connsiteX3" fmla="*/ 0 w 1403256"/>
                <a:gd name="connsiteY3" fmla="*/ 1022417 h 1022417"/>
                <a:gd name="connsiteX4" fmla="*/ 0 w 1403256"/>
                <a:gd name="connsiteY4" fmla="*/ 0 h 102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3256" h="1022417">
                  <a:moveTo>
                    <a:pt x="0" y="0"/>
                  </a:moveTo>
                  <a:lnTo>
                    <a:pt x="1403256" y="0"/>
                  </a:lnTo>
                  <a:lnTo>
                    <a:pt x="1403256" y="1022417"/>
                  </a:lnTo>
                  <a:lnTo>
                    <a:pt x="0" y="10224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A51D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marL="0" lvl="0" indent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>
                  <a:latin typeface="Arial Narrow" panose="020B0606020202030204" pitchFamily="34" charset="0"/>
                </a:rPr>
                <a:t>Stabilize Energy Supply</a:t>
              </a:r>
              <a:endParaRPr lang="en-US" kern="12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190CB4-0165-7E43-81C5-19268586D1F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2" name="object 22">
            <a:extLst>
              <a:ext uri="{FF2B5EF4-FFF2-40B4-BE49-F238E27FC236}">
                <a16:creationId xmlns:a16="http://schemas.microsoft.com/office/drawing/2014/main" xmlns="" id="{7EB62BE6-FD75-4EC5-93C1-5D1DAB62D601}"/>
              </a:ext>
            </a:extLst>
          </p:cNvPr>
          <p:cNvSpPr txBox="1"/>
          <p:nvPr/>
        </p:nvSpPr>
        <p:spPr>
          <a:xfrm>
            <a:off x="7779584" y="1830158"/>
            <a:ext cx="1406184" cy="19749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marR="5080" indent="36000">
              <a:spcBef>
                <a:spcPts val="200"/>
              </a:spcBef>
            </a:pPr>
            <a:r>
              <a:rPr spc="-65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F</a:t>
            </a:r>
            <a:r>
              <a:rPr spc="25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ood</a:t>
            </a:r>
            <a:endParaRPr lang="el-GR" spc="25" dirty="0" smtClean="0">
              <a:solidFill>
                <a:srgbClr val="585858"/>
              </a:solidFill>
              <a:latin typeface="Arial Narrow" panose="020B0606020202030204" pitchFamily="34" charset="0"/>
              <a:cs typeface="Arial"/>
            </a:endParaRPr>
          </a:p>
          <a:p>
            <a:pPr marL="12700" marR="5080" indent="36000">
              <a:spcBef>
                <a:spcPts val="200"/>
              </a:spcBef>
            </a:pPr>
            <a:r>
              <a:rPr spc="-10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Bev</a:t>
            </a:r>
            <a:r>
              <a:rPr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spc="45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spc="-25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a</a:t>
            </a:r>
            <a:r>
              <a:rPr spc="40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g</a:t>
            </a:r>
            <a:r>
              <a:rPr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e</a:t>
            </a:r>
            <a:endParaRPr lang="el-GR" dirty="0" smtClean="0">
              <a:solidFill>
                <a:srgbClr val="585858"/>
              </a:solidFill>
              <a:latin typeface="Arial Narrow" panose="020B0606020202030204" pitchFamily="34" charset="0"/>
              <a:cs typeface="Arial"/>
            </a:endParaRPr>
          </a:p>
          <a:p>
            <a:pPr marL="12700" marR="5080" indent="36000">
              <a:spcBef>
                <a:spcPts val="200"/>
              </a:spcBef>
            </a:pPr>
            <a:r>
              <a:rPr spc="-10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Da</a:t>
            </a:r>
            <a:r>
              <a:rPr spc="-50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spc="45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y</a:t>
            </a:r>
            <a:endParaRPr lang="el-GR" dirty="0" smtClean="0">
              <a:solidFill>
                <a:srgbClr val="585858"/>
              </a:solidFill>
              <a:latin typeface="Arial Narrow" panose="020B0606020202030204" pitchFamily="34" charset="0"/>
              <a:cs typeface="Arial"/>
            </a:endParaRPr>
          </a:p>
          <a:p>
            <a:pPr marL="12700" marR="5080" indent="36000">
              <a:spcBef>
                <a:spcPts val="200"/>
              </a:spcBef>
            </a:pPr>
            <a:r>
              <a:rPr spc="15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Ag</a:t>
            </a:r>
            <a:r>
              <a:rPr spc="95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spc="-15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spc="-25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c</a:t>
            </a:r>
            <a:r>
              <a:rPr spc="5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u</a:t>
            </a:r>
            <a:r>
              <a:rPr spc="-5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l</a:t>
            </a:r>
            <a:r>
              <a:rPr spc="135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pc="10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u</a:t>
            </a:r>
            <a:r>
              <a:rPr spc="40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spc="-15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al</a:t>
            </a:r>
            <a:endParaRPr lang="el-GR" spc="-15" dirty="0" smtClean="0">
              <a:solidFill>
                <a:srgbClr val="585858"/>
              </a:solidFill>
              <a:latin typeface="Arial Narrow" panose="020B0606020202030204" pitchFamily="34" charset="0"/>
              <a:cs typeface="Arial"/>
            </a:endParaRPr>
          </a:p>
          <a:p>
            <a:pPr marL="12700" marR="5080" indent="36000">
              <a:spcBef>
                <a:spcPts val="200"/>
              </a:spcBef>
            </a:pPr>
            <a:r>
              <a:rPr spc="-75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P</a:t>
            </a:r>
            <a:r>
              <a:rPr spc="-25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a</a:t>
            </a:r>
            <a:r>
              <a:rPr spc="45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p</a:t>
            </a:r>
            <a:r>
              <a:rPr spc="-10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r</a:t>
            </a:r>
            <a:endParaRPr dirty="0">
              <a:latin typeface="Arial Narrow" panose="020B0606020202030204" pitchFamily="34" charset="0"/>
              <a:cs typeface="Arial"/>
            </a:endParaRPr>
          </a:p>
          <a:p>
            <a:pPr marL="12700" indent="36000">
              <a:spcBef>
                <a:spcPts val="200"/>
              </a:spcBef>
            </a:pPr>
            <a:r>
              <a:rPr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Te</a:t>
            </a:r>
            <a:r>
              <a:rPr spc="-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x</a:t>
            </a:r>
            <a:r>
              <a:rPr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pc="-30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pc="-1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ile</a:t>
            </a:r>
            <a:endParaRPr dirty="0">
              <a:latin typeface="Arial Narrow" panose="020B0606020202030204" pitchFamily="34" charset="0"/>
              <a:cs typeface="Arial"/>
            </a:endParaRPr>
          </a:p>
        </p:txBody>
      </p:sp>
      <p:sp>
        <p:nvSpPr>
          <p:cNvPr id="13" name="object 23">
            <a:extLst>
              <a:ext uri="{FF2B5EF4-FFF2-40B4-BE49-F238E27FC236}">
                <a16:creationId xmlns:a16="http://schemas.microsoft.com/office/drawing/2014/main" xmlns="" id="{349E14FE-BBD8-43FD-A2EC-4D7357F3D2A0}"/>
              </a:ext>
            </a:extLst>
          </p:cNvPr>
          <p:cNvSpPr txBox="1"/>
          <p:nvPr/>
        </p:nvSpPr>
        <p:spPr>
          <a:xfrm>
            <a:off x="9477600" y="1842398"/>
            <a:ext cx="1844482" cy="187230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marR="515620">
              <a:spcBef>
                <a:spcPts val="200"/>
              </a:spcBef>
            </a:pPr>
            <a:r>
              <a:rPr spc="-2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O</a:t>
            </a:r>
            <a:r>
              <a:rPr spc="-5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l</a:t>
            </a:r>
            <a:r>
              <a:rPr spc="-9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dirty="0">
                <a:solidFill>
                  <a:srgbClr val="585858"/>
                </a:solidFill>
                <a:latin typeface="Arial Narrow" panose="020B0606020202030204" pitchFamily="34" charset="0"/>
                <a:cs typeface="Verdana"/>
              </a:rPr>
              <a:t>&amp;</a:t>
            </a:r>
            <a:r>
              <a:rPr spc="-210" dirty="0">
                <a:solidFill>
                  <a:srgbClr val="585858"/>
                </a:solidFill>
                <a:latin typeface="Arial Narrow" panose="020B0606020202030204" pitchFamily="34" charset="0"/>
                <a:cs typeface="Verdana"/>
              </a:rPr>
              <a:t> </a:t>
            </a:r>
            <a:r>
              <a:rPr spc="-114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G</a:t>
            </a:r>
            <a:r>
              <a:rPr spc="-1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as </a:t>
            </a:r>
            <a:r>
              <a:rPr spc="-7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P</a:t>
            </a:r>
            <a:r>
              <a:rPr spc="1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h</a:t>
            </a:r>
            <a:r>
              <a:rPr spc="-2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a</a:t>
            </a:r>
            <a:r>
              <a:rPr spc="4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spc="8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m</a:t>
            </a:r>
            <a:r>
              <a:rPr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a </a:t>
            </a:r>
            <a:r>
              <a:rPr spc="-13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C</a:t>
            </a:r>
            <a:r>
              <a:rPr spc="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h</a:t>
            </a:r>
            <a:r>
              <a:rPr spc="-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spc="8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m</a:t>
            </a:r>
            <a:r>
              <a:rPr spc="-1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ic</a:t>
            </a:r>
            <a:r>
              <a:rPr spc="-4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a</a:t>
            </a:r>
            <a:r>
              <a:rPr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l </a:t>
            </a:r>
            <a:r>
              <a:rPr spc="1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A</a:t>
            </a:r>
            <a:r>
              <a:rPr spc="3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u</a:t>
            </a:r>
            <a:r>
              <a:rPr spc="14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pc="2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om</a:t>
            </a:r>
            <a:r>
              <a:rPr spc="14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ot</a:t>
            </a:r>
            <a:r>
              <a:rPr spc="-3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spc="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ve </a:t>
            </a:r>
            <a:r>
              <a:rPr spc="2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M</a:t>
            </a:r>
            <a:r>
              <a:rPr spc="-3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spc="2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n</a:t>
            </a:r>
            <a:r>
              <a:rPr spc="-3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spc="1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ng</a:t>
            </a:r>
            <a:endParaRPr dirty="0">
              <a:latin typeface="Arial Narrow" panose="020B0606020202030204" pitchFamily="34" charset="0"/>
              <a:cs typeface="Arial"/>
            </a:endParaRPr>
          </a:p>
          <a:p>
            <a:pPr marL="12700">
              <a:spcBef>
                <a:spcPts val="200"/>
              </a:spcBef>
            </a:pPr>
            <a:r>
              <a:rPr spc="-1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Di</a:t>
            </a:r>
            <a:r>
              <a:rPr spc="-4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s</a:t>
            </a:r>
            <a:r>
              <a:rPr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pc="-30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pc="4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spc="-3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spc="-1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c</a:t>
            </a:r>
            <a:r>
              <a:rPr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pc="4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N</a:t>
            </a:r>
            <a:r>
              <a:rPr spc="-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spc="14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pc="114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w</a:t>
            </a:r>
            <a:r>
              <a:rPr spc="5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o</a:t>
            </a:r>
            <a:r>
              <a:rPr spc="4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spc="3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k</a:t>
            </a:r>
            <a:r>
              <a:rPr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s</a:t>
            </a:r>
            <a:endParaRPr dirty="0">
              <a:latin typeface="Arial Narrow" panose="020B0606020202030204" pitchFamily="34" charset="0"/>
              <a:cs typeface="Arial"/>
            </a:endParaRPr>
          </a:p>
        </p:txBody>
      </p:sp>
      <p:sp>
        <p:nvSpPr>
          <p:cNvPr id="14" name="object 24">
            <a:extLst>
              <a:ext uri="{FF2B5EF4-FFF2-40B4-BE49-F238E27FC236}">
                <a16:creationId xmlns:a16="http://schemas.microsoft.com/office/drawing/2014/main" xmlns="" id="{30144722-3501-436D-BA3F-4CE1426F358E}"/>
              </a:ext>
            </a:extLst>
          </p:cNvPr>
          <p:cNvSpPr txBox="1"/>
          <p:nvPr/>
        </p:nvSpPr>
        <p:spPr>
          <a:xfrm>
            <a:off x="7959968" y="1444776"/>
            <a:ext cx="2794188" cy="3077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1" spc="-2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P</a:t>
            </a:r>
            <a:r>
              <a:rPr b="1" spc="2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b="1" spc="-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im</a:t>
            </a:r>
            <a:r>
              <a:rPr b="1" spc="-5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a</a:t>
            </a:r>
            <a:r>
              <a:rPr b="1" spc="2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b="1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y</a:t>
            </a:r>
            <a:r>
              <a:rPr b="1" spc="-21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b="1" spc="1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b="1" spc="-2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a</a:t>
            </a:r>
            <a:r>
              <a:rPr b="1" spc="2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b="1" spc="-2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g</a:t>
            </a:r>
            <a:r>
              <a:rPr b="1" spc="1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b="1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b="1" spc="-8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b="1" spc="1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b="1" spc="-2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n</a:t>
            </a:r>
            <a:r>
              <a:rPr b="1" spc="-4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d</a:t>
            </a:r>
            <a:r>
              <a:rPr b="1" spc="-3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u</a:t>
            </a:r>
            <a:r>
              <a:rPr b="1" spc="-7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s</a:t>
            </a:r>
            <a:r>
              <a:rPr b="1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b="1" spc="-34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b="1" spc="2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b="1" spc="-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b="1" spc="1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b="1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s</a:t>
            </a:r>
            <a:endParaRPr dirty="0">
              <a:latin typeface="Arial Narrow" panose="020B0606020202030204" pitchFamily="34" charset="0"/>
              <a:cs typeface="Arial"/>
            </a:endParaRPr>
          </a:p>
        </p:txBody>
      </p:sp>
      <p:sp>
        <p:nvSpPr>
          <p:cNvPr id="16" name="object 25">
            <a:extLst>
              <a:ext uri="{FF2B5EF4-FFF2-40B4-BE49-F238E27FC236}">
                <a16:creationId xmlns:a16="http://schemas.microsoft.com/office/drawing/2014/main" xmlns="" id="{1724B99A-D461-4E8B-8F65-54CEC4503D07}"/>
              </a:ext>
            </a:extLst>
          </p:cNvPr>
          <p:cNvSpPr txBox="1"/>
          <p:nvPr/>
        </p:nvSpPr>
        <p:spPr>
          <a:xfrm>
            <a:off x="7779584" y="4201732"/>
            <a:ext cx="1724201" cy="19749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marR="5080" indent="36000">
              <a:spcBef>
                <a:spcPts val="200"/>
              </a:spcBef>
            </a:pPr>
            <a:r>
              <a:rPr spc="-7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P</a:t>
            </a:r>
            <a:r>
              <a:rPr spc="4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spc="-1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spc="-5" dirty="0">
                <a:solidFill>
                  <a:srgbClr val="585858"/>
                </a:solidFill>
                <a:latin typeface="Arial Narrow" panose="020B0606020202030204" pitchFamily="34" charset="0"/>
                <a:cs typeface="Verdana"/>
              </a:rPr>
              <a:t>-</a:t>
            </a:r>
            <a:r>
              <a:rPr spc="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h</a:t>
            </a:r>
            <a:r>
              <a:rPr spc="-1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spc="-2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a</a:t>
            </a:r>
            <a:r>
              <a:rPr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pc="3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pc="110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w</a:t>
            </a:r>
            <a:r>
              <a:rPr spc="-25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a</a:t>
            </a:r>
            <a:r>
              <a:rPr spc="140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pc="-10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r</a:t>
            </a:r>
            <a:endParaRPr lang="el-GR" dirty="0" smtClean="0">
              <a:solidFill>
                <a:srgbClr val="585858"/>
              </a:solidFill>
              <a:latin typeface="Arial Narrow" panose="020B0606020202030204" pitchFamily="34" charset="0"/>
              <a:cs typeface="Arial"/>
            </a:endParaRPr>
          </a:p>
          <a:p>
            <a:pPr marL="12700" marR="5080" indent="36000">
              <a:spcBef>
                <a:spcPts val="200"/>
              </a:spcBef>
            </a:pPr>
            <a:r>
              <a:rPr spc="-20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B</a:t>
            </a:r>
            <a:r>
              <a:rPr spc="50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o</a:t>
            </a:r>
            <a:r>
              <a:rPr spc="-15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il</a:t>
            </a:r>
            <a:r>
              <a:rPr spc="-20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spc="-50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pc="105" dirty="0" err="1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f</a:t>
            </a:r>
            <a:r>
              <a:rPr spc="-5" dirty="0" err="1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spc="-15" dirty="0" err="1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spc="50" dirty="0" err="1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d</a:t>
            </a:r>
            <a:r>
              <a:rPr spc="114" dirty="0" err="1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w</a:t>
            </a:r>
            <a:r>
              <a:rPr spc="-25" dirty="0" err="1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a</a:t>
            </a:r>
            <a:r>
              <a:rPr spc="135" dirty="0" err="1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pc="-15" dirty="0" err="1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dirty="0" err="1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r</a:t>
            </a:r>
            <a:endParaRPr lang="el-GR" dirty="0" smtClean="0">
              <a:solidFill>
                <a:srgbClr val="585858"/>
              </a:solidFill>
              <a:latin typeface="Arial Narrow" panose="020B0606020202030204" pitchFamily="34" charset="0"/>
              <a:cs typeface="Arial"/>
            </a:endParaRPr>
          </a:p>
          <a:p>
            <a:pPr marL="12700" marR="5080" indent="36000">
              <a:spcBef>
                <a:spcPts val="200"/>
              </a:spcBef>
            </a:pPr>
            <a:r>
              <a:rPr spc="-85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S</a:t>
            </a:r>
            <a:r>
              <a:rPr spc="140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pc="-10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spc="40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spc="-35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spc="-5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liz</a:t>
            </a:r>
            <a:r>
              <a:rPr spc="-70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a</a:t>
            </a:r>
            <a:r>
              <a:rPr spc="130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pc="-35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spc="25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on </a:t>
            </a:r>
            <a:endParaRPr lang="en-US" spc="25" dirty="0" smtClean="0">
              <a:solidFill>
                <a:srgbClr val="585858"/>
              </a:solidFill>
              <a:latin typeface="Arial Narrow" panose="020B0606020202030204" pitchFamily="34" charset="0"/>
              <a:cs typeface="Arial"/>
            </a:endParaRPr>
          </a:p>
          <a:p>
            <a:pPr marL="12700" marR="5080" indent="36000">
              <a:spcBef>
                <a:spcPts val="200"/>
              </a:spcBef>
            </a:pPr>
            <a:r>
              <a:rPr spc="-75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P</a:t>
            </a:r>
            <a:r>
              <a:rPr spc="-15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a</a:t>
            </a:r>
            <a:r>
              <a:rPr spc="-25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s</a:t>
            </a:r>
            <a:r>
              <a:rPr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pc="-305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pc="-5" dirty="0" err="1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dirty="0" err="1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u</a:t>
            </a:r>
            <a:r>
              <a:rPr spc="40" dirty="0" err="1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spc="-35" dirty="0" err="1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spc="-15" dirty="0" err="1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z</a:t>
            </a:r>
            <a:r>
              <a:rPr spc="-35" dirty="0" err="1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a</a:t>
            </a:r>
            <a:r>
              <a:rPr spc="130" dirty="0" err="1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pc="-35" dirty="0" err="1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spc="25" dirty="0" err="1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on</a:t>
            </a:r>
            <a:endParaRPr lang="el-GR" spc="25" dirty="0" smtClean="0">
              <a:solidFill>
                <a:srgbClr val="585858"/>
              </a:solidFill>
              <a:latin typeface="Arial Narrow" panose="020B0606020202030204" pitchFamily="34" charset="0"/>
              <a:cs typeface="Arial"/>
            </a:endParaRPr>
          </a:p>
          <a:p>
            <a:pPr marL="12700" marR="5080" indent="36000">
              <a:spcBef>
                <a:spcPts val="200"/>
              </a:spcBef>
            </a:pPr>
            <a:r>
              <a:rPr spc="-15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D</a:t>
            </a:r>
            <a:r>
              <a:rPr spc="45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spc="10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y</a:t>
            </a:r>
            <a:r>
              <a:rPr spc="-30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spc="25"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n</a:t>
            </a:r>
            <a:r>
              <a:rPr dirty="0" smtClean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g</a:t>
            </a:r>
            <a:endParaRPr dirty="0">
              <a:latin typeface="Arial Narrow" panose="020B0606020202030204" pitchFamily="34" charset="0"/>
              <a:cs typeface="Arial"/>
            </a:endParaRPr>
          </a:p>
          <a:p>
            <a:pPr marL="12700" indent="36000">
              <a:spcBef>
                <a:spcPts val="200"/>
              </a:spcBef>
            </a:pPr>
            <a:r>
              <a:rPr spc="-1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Dy</a:t>
            </a:r>
            <a:r>
              <a:rPr spc="-1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spc="1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ng</a:t>
            </a:r>
            <a:endParaRPr dirty="0">
              <a:latin typeface="Arial Narrow" panose="020B0606020202030204" pitchFamily="34" charset="0"/>
              <a:cs typeface="Arial"/>
            </a:endParaRPr>
          </a:p>
        </p:txBody>
      </p:sp>
      <p:sp>
        <p:nvSpPr>
          <p:cNvPr id="17" name="object 26">
            <a:extLst>
              <a:ext uri="{FF2B5EF4-FFF2-40B4-BE49-F238E27FC236}">
                <a16:creationId xmlns:a16="http://schemas.microsoft.com/office/drawing/2014/main" xmlns="" id="{E5B729A9-450C-438A-871F-9C559D3C88A0}"/>
              </a:ext>
            </a:extLst>
          </p:cNvPr>
          <p:cNvSpPr txBox="1"/>
          <p:nvPr/>
        </p:nvSpPr>
        <p:spPr>
          <a:xfrm>
            <a:off x="7974617" y="3840964"/>
            <a:ext cx="2813703" cy="3077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1" spc="-2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P</a:t>
            </a:r>
            <a:r>
              <a:rPr b="1" spc="2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b="1" spc="-1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b="1" spc="-2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m</a:t>
            </a:r>
            <a:r>
              <a:rPr b="1" spc="-3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a</a:t>
            </a:r>
            <a:r>
              <a:rPr b="1" spc="2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b="1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y</a:t>
            </a:r>
            <a:r>
              <a:rPr b="1" spc="-21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b="1" spc="1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b="1" spc="-2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a</a:t>
            </a:r>
            <a:r>
              <a:rPr b="1" spc="2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b="1" spc="-2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g</a:t>
            </a:r>
            <a:r>
              <a:rPr b="1" spc="1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b="1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b="1" spc="-8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b="1" spc="-2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P</a:t>
            </a:r>
            <a:r>
              <a:rPr b="1" spc="2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b="1" spc="-2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o</a:t>
            </a:r>
            <a:r>
              <a:rPr b="1" spc="-9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c</a:t>
            </a:r>
            <a:r>
              <a:rPr b="1" spc="1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b="1" spc="-4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s</a:t>
            </a:r>
            <a:r>
              <a:rPr b="1" spc="-12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s</a:t>
            </a:r>
            <a:r>
              <a:rPr b="1" spc="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b="1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s</a:t>
            </a:r>
            <a:endParaRPr dirty="0">
              <a:latin typeface="Arial Narrow" panose="020B0606020202030204" pitchFamily="34" charset="0"/>
              <a:cs typeface="Arial"/>
            </a:endParaRPr>
          </a:p>
        </p:txBody>
      </p:sp>
      <p:sp>
        <p:nvSpPr>
          <p:cNvPr id="18" name="object 27">
            <a:extLst>
              <a:ext uri="{FF2B5EF4-FFF2-40B4-BE49-F238E27FC236}">
                <a16:creationId xmlns:a16="http://schemas.microsoft.com/office/drawing/2014/main" xmlns="" id="{BE40F596-F015-450D-8A99-06B65FDBFE70}"/>
              </a:ext>
            </a:extLst>
          </p:cNvPr>
          <p:cNvSpPr txBox="1"/>
          <p:nvPr/>
        </p:nvSpPr>
        <p:spPr>
          <a:xfrm>
            <a:off x="9688196" y="4208224"/>
            <a:ext cx="1699068" cy="189795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marR="5080" indent="36000">
              <a:spcBef>
                <a:spcPts val="200"/>
              </a:spcBef>
            </a:pPr>
            <a:r>
              <a:rPr spc="3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W</a:t>
            </a:r>
            <a:r>
              <a:rPr spc="-2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a</a:t>
            </a:r>
            <a:r>
              <a:rPr spc="14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pc="-1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spc="-6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pc="14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pc="4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spc="-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spc="-3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a</a:t>
            </a:r>
            <a:r>
              <a:rPr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pc="-30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pc="8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m</a:t>
            </a:r>
            <a:r>
              <a:rPr spc="-2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spc="2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n</a:t>
            </a:r>
            <a:r>
              <a:rPr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t </a:t>
            </a:r>
            <a:r>
              <a:rPr spc="3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A</a:t>
            </a:r>
            <a:r>
              <a:rPr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C</a:t>
            </a:r>
            <a:r>
              <a:rPr spc="-21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dirty="0">
                <a:solidFill>
                  <a:srgbClr val="585858"/>
                </a:solidFill>
                <a:latin typeface="Arial Narrow" panose="020B0606020202030204" pitchFamily="34" charset="0"/>
                <a:cs typeface="Verdana"/>
              </a:rPr>
              <a:t>&amp;</a:t>
            </a:r>
            <a:r>
              <a:rPr spc="-204" dirty="0">
                <a:solidFill>
                  <a:srgbClr val="585858"/>
                </a:solidFill>
                <a:latin typeface="Arial Narrow" panose="020B0606020202030204" pitchFamily="34" charset="0"/>
                <a:cs typeface="Verdana"/>
              </a:rPr>
              <a:t> </a:t>
            </a:r>
            <a:r>
              <a:rPr spc="-1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c</a:t>
            </a:r>
            <a:r>
              <a:rPr spc="5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o</a:t>
            </a:r>
            <a:r>
              <a:rPr spc="5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o</a:t>
            </a:r>
            <a:r>
              <a:rPr spc="-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l</a:t>
            </a:r>
            <a:r>
              <a:rPr spc="-3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spc="1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ng</a:t>
            </a:r>
            <a:endParaRPr dirty="0">
              <a:latin typeface="Arial Narrow" panose="020B0606020202030204" pitchFamily="34" charset="0"/>
              <a:cs typeface="Arial"/>
            </a:endParaRPr>
          </a:p>
          <a:p>
            <a:pPr marL="12700" marR="502284" indent="36000">
              <a:spcBef>
                <a:spcPts val="200"/>
              </a:spcBef>
            </a:pPr>
            <a:r>
              <a:rPr spc="3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W</a:t>
            </a:r>
            <a:r>
              <a:rPr spc="-1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a</a:t>
            </a:r>
            <a:r>
              <a:rPr spc="-3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s</a:t>
            </a:r>
            <a:r>
              <a:rPr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h</a:t>
            </a:r>
            <a:r>
              <a:rPr spc="-3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spc="1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ng </a:t>
            </a:r>
            <a:r>
              <a:rPr spc="-7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P</a:t>
            </a:r>
            <a:r>
              <a:rPr spc="4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spc="-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ess</a:t>
            </a:r>
            <a:r>
              <a:rPr spc="-5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spc="1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n</a:t>
            </a:r>
            <a:r>
              <a:rPr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g</a:t>
            </a:r>
            <a:endParaRPr dirty="0">
              <a:latin typeface="Arial Narrow" panose="020B0606020202030204" pitchFamily="34" charset="0"/>
              <a:cs typeface="Arial"/>
            </a:endParaRPr>
          </a:p>
          <a:p>
            <a:pPr marL="12700" marR="502284" indent="36000">
              <a:spcBef>
                <a:spcPts val="200"/>
              </a:spcBef>
            </a:pPr>
            <a:r>
              <a:rPr spc="-1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Bleach</a:t>
            </a:r>
            <a:r>
              <a:rPr spc="-3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spc="2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n</a:t>
            </a:r>
            <a:r>
              <a:rPr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g </a:t>
            </a:r>
            <a:r>
              <a:rPr spc="-1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De</a:t>
            </a:r>
            <a:r>
              <a:rPr spc="-2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c</a:t>
            </a:r>
            <a:r>
              <a:rPr spc="4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spc="-2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spc="-15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as</a:t>
            </a:r>
            <a:r>
              <a:rPr spc="-4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i</a:t>
            </a:r>
            <a:r>
              <a:rPr spc="20"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n</a:t>
            </a:r>
            <a:r>
              <a:rPr dirty="0">
                <a:solidFill>
                  <a:srgbClr val="585858"/>
                </a:solidFill>
                <a:latin typeface="Arial Narrow" panose="020B0606020202030204" pitchFamily="34" charset="0"/>
                <a:cs typeface="Arial"/>
              </a:rPr>
              <a:t>g</a:t>
            </a:r>
            <a:endParaRPr dirty="0">
              <a:latin typeface="Arial Narrow" panose="020B0606020202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375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327" y="1740169"/>
            <a:ext cx="6765469" cy="475535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10600" y="5933115"/>
            <a:ext cx="2743200" cy="365125"/>
          </a:xfrm>
        </p:spPr>
        <p:txBody>
          <a:bodyPr/>
          <a:lstStyle/>
          <a:p>
            <a:fld id="{50962A64-26F7-DA43-B554-CA7A6AA88729}" type="slidenum">
              <a:rPr lang="en-US" smtClean="0"/>
              <a:t>4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203689" y="1144136"/>
            <a:ext cx="9954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TVP’s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s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olar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thermal s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ystem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can be seamlessly integrated with existing thermal systems at different levels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85760" y="4994973"/>
            <a:ext cx="1386918" cy="492443"/>
          </a:xfrm>
          <a:prstGeom prst="rect">
            <a:avLst/>
          </a:prstGeom>
          <a:solidFill>
            <a:srgbClr val="82B450"/>
          </a:solidFill>
          <a:effectLst>
            <a:outerShdw blurRad="50800" dist="50800" dir="5400000" sx="84000" sy="84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is-IS" sz="1400" dirty="0">
                <a:solidFill>
                  <a:schemeClr val="bg1"/>
                </a:solidFill>
                <a:latin typeface="Frutiger LT Pro 57 Condensed" charset="0"/>
                <a:ea typeface="Frutiger LT Pro 57 Condensed" charset="0"/>
                <a:cs typeface="Frutiger LT Pro 57 Condensed" charset="0"/>
              </a:rPr>
              <a:t>…</a:t>
            </a:r>
            <a:r>
              <a:rPr lang="en-US" sz="1400" dirty="0">
                <a:solidFill>
                  <a:schemeClr val="bg1"/>
                </a:solidFill>
                <a:latin typeface="Frutiger LT Pro 57 Condensed" charset="0"/>
                <a:ea typeface="Frutiger LT Pro 57 Condensed" charset="0"/>
                <a:cs typeface="Frutiger LT Pro 57 Condensed" charset="0"/>
              </a:rPr>
              <a:t>or directly here</a:t>
            </a:r>
          </a:p>
          <a:p>
            <a:pPr algn="ctr"/>
            <a:r>
              <a:rPr lang="en-US" sz="1200" i="1" dirty="0">
                <a:solidFill>
                  <a:schemeClr val="bg1"/>
                </a:solidFill>
                <a:latin typeface="Frutiger LT Pro 57 Condensed" charset="0"/>
                <a:ea typeface="Frutiger LT Pro 57 Condensed" charset="0"/>
                <a:cs typeface="Frutiger LT Pro 57 Condensed" charset="0"/>
              </a:rPr>
              <a:t>process machine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346834" y="2787830"/>
            <a:ext cx="1357579" cy="492443"/>
          </a:xfrm>
          <a:prstGeom prst="rect">
            <a:avLst/>
          </a:prstGeom>
          <a:solidFill>
            <a:srgbClr val="82B450"/>
          </a:solidFill>
          <a:effectLst>
            <a:outerShdw blurRad="50800" dist="50800" dir="5400000" sx="84000" sy="84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Frutiger LT Pro 57 Condensed" charset="0"/>
                <a:ea typeface="Frutiger LT Pro 57 Condensed" charset="0"/>
                <a:cs typeface="Frutiger LT Pro 57 Condensed" charset="0"/>
              </a:rPr>
              <a:t>integrate here</a:t>
            </a:r>
          </a:p>
          <a:p>
            <a:pPr algn="ctr"/>
            <a:r>
              <a:rPr lang="en-US" sz="1200" i="1" dirty="0">
                <a:solidFill>
                  <a:schemeClr val="bg1"/>
                </a:solidFill>
                <a:latin typeface="Frutiger LT Pro 57 Condensed" charset="0"/>
                <a:ea typeface="Frutiger LT Pro 57 Condensed" charset="0"/>
                <a:cs typeface="Frutiger LT Pro 57 Condensed" charset="0"/>
              </a:rPr>
              <a:t>pre-heating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2829897" y="3034051"/>
            <a:ext cx="326893" cy="1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798162" y="5241194"/>
            <a:ext cx="1061354" cy="1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F78FD793-A0E3-4065-93D5-A79956267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72" y="496164"/>
            <a:ext cx="10705420" cy="708100"/>
          </a:xfrm>
        </p:spPr>
        <p:txBody>
          <a:bodyPr lIns="0">
            <a:noAutofit/>
          </a:bodyPr>
          <a:lstStyle/>
          <a:p>
            <a:r>
              <a:rPr lang="en-US" sz="3600" b="0" dirty="0" smtClean="0">
                <a:solidFill>
                  <a:srgbClr val="7BA51D"/>
                </a:solidFill>
                <a:latin typeface="Arial Narrow" panose="020B0606020202030204" pitchFamily="34" charset="0"/>
                <a:ea typeface="Verdana" pitchFamily="34" charset="0"/>
                <a:cs typeface="Calibri" pitchFamily="34" charset="0"/>
              </a:rPr>
              <a:t>Seamless Integration to Industrial Processes</a:t>
            </a:r>
            <a:endParaRPr lang="en-GB" sz="3600" b="0" dirty="0">
              <a:solidFill>
                <a:srgbClr val="7BA51D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object 11">
            <a:extLst>
              <a:ext uri="{FF2B5EF4-FFF2-40B4-BE49-F238E27FC236}">
                <a16:creationId xmlns:a16="http://schemas.microsoft.com/office/drawing/2014/main" xmlns="" id="{978E2993-0D8C-4AED-9B24-A7EBC41BA3FF}"/>
              </a:ext>
            </a:extLst>
          </p:cNvPr>
          <p:cNvSpPr txBox="1"/>
          <p:nvPr/>
        </p:nvSpPr>
        <p:spPr>
          <a:xfrm>
            <a:off x="1346834" y="3580357"/>
            <a:ext cx="1325844" cy="482183"/>
          </a:xfrm>
          <a:prstGeom prst="rect">
            <a:avLst/>
          </a:prstGeom>
          <a:solidFill>
            <a:srgbClr val="82B450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600" spc="-5" dirty="0">
                <a:solidFill>
                  <a:schemeClr val="bg1"/>
                </a:solidFill>
                <a:latin typeface="Arial Narrow" panose="020B0606020202030204" pitchFamily="34" charset="0"/>
                <a:cs typeface="Courier New"/>
              </a:rPr>
              <a:t>…</a:t>
            </a:r>
            <a:r>
              <a:rPr sz="1600" b="1" spc="-15" dirty="0">
                <a:solidFill>
                  <a:schemeClr val="bg1"/>
                </a:solidFill>
                <a:latin typeface="Arial Narrow" panose="020B0606020202030204" pitchFamily="34" charset="0"/>
                <a:cs typeface="Arial"/>
              </a:rPr>
              <a:t>o</a:t>
            </a:r>
            <a:r>
              <a:rPr sz="1600" b="1" dirty="0">
                <a:solidFill>
                  <a:schemeClr val="bg1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sz="1600" b="1" spc="-155" dirty="0">
                <a:solidFill>
                  <a:schemeClr val="bg1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z="1600" b="1" spc="-35" dirty="0">
                <a:solidFill>
                  <a:schemeClr val="bg1"/>
                </a:solidFill>
                <a:latin typeface="Arial Narrow" panose="020B0606020202030204" pitchFamily="34" charset="0"/>
                <a:cs typeface="Arial"/>
              </a:rPr>
              <a:t>h</a:t>
            </a:r>
            <a:r>
              <a:rPr sz="1600" b="1" spc="5" dirty="0">
                <a:solidFill>
                  <a:schemeClr val="bg1"/>
                </a:solidFill>
                <a:latin typeface="Arial Narrow" panose="020B0606020202030204" pitchFamily="34" charset="0"/>
                <a:cs typeface="Arial"/>
              </a:rPr>
              <a:t>er</a:t>
            </a:r>
            <a:r>
              <a:rPr sz="1600" b="1" dirty="0">
                <a:solidFill>
                  <a:schemeClr val="bg1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sz="1600" b="1" spc="-155" dirty="0">
                <a:solidFill>
                  <a:schemeClr val="bg1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z="1600" b="1" spc="-45" dirty="0">
                <a:solidFill>
                  <a:schemeClr val="bg1"/>
                </a:solidFill>
                <a:latin typeface="Arial Narrow" panose="020B0606020202030204" pitchFamily="34" charset="0"/>
                <a:cs typeface="Arial"/>
              </a:rPr>
              <a:t>v</a:t>
            </a:r>
            <a:r>
              <a:rPr sz="1600" b="1" spc="-5" dirty="0">
                <a:solidFill>
                  <a:schemeClr val="bg1"/>
                </a:solidFill>
                <a:latin typeface="Arial Narrow" panose="020B0606020202030204" pitchFamily="34" charset="0"/>
                <a:cs typeface="Arial"/>
              </a:rPr>
              <a:t>ia</a:t>
            </a:r>
            <a:endParaRPr sz="1600" dirty="0">
              <a:solidFill>
                <a:schemeClr val="bg1"/>
              </a:solidFill>
              <a:latin typeface="Arial Narrow" panose="020B0606020202030204" pitchFamily="34" charset="0"/>
              <a:cs typeface="Arial"/>
            </a:endParaRPr>
          </a:p>
          <a:p>
            <a:pPr marL="635" algn="ctr">
              <a:lnSpc>
                <a:spcPct val="100000"/>
              </a:lnSpc>
              <a:spcBef>
                <a:spcPts val="50"/>
              </a:spcBef>
            </a:pPr>
            <a:r>
              <a:rPr sz="1400" b="1" i="1" spc="-25" dirty="0">
                <a:solidFill>
                  <a:schemeClr val="bg1"/>
                </a:solidFill>
                <a:latin typeface="Arial Narrow" panose="020B0606020202030204" pitchFamily="34" charset="0"/>
                <a:cs typeface="Arial"/>
              </a:rPr>
              <a:t>l</a:t>
            </a:r>
            <a:r>
              <a:rPr sz="1400" b="1" i="1" spc="-55" dirty="0">
                <a:solidFill>
                  <a:schemeClr val="bg1"/>
                </a:solidFill>
                <a:latin typeface="Arial Narrow" panose="020B0606020202030204" pitchFamily="34" charset="0"/>
                <a:cs typeface="Arial"/>
              </a:rPr>
              <a:t>o</a:t>
            </a:r>
            <a:r>
              <a:rPr sz="1400" b="1" i="1" spc="-50" dirty="0">
                <a:solidFill>
                  <a:schemeClr val="bg1"/>
                </a:solidFill>
                <a:latin typeface="Arial Narrow" panose="020B0606020202030204" pitchFamily="34" charset="0"/>
                <a:cs typeface="Arial"/>
              </a:rPr>
              <a:t>w</a:t>
            </a:r>
            <a:r>
              <a:rPr sz="1450" b="1" i="1" spc="-85" dirty="0">
                <a:solidFill>
                  <a:schemeClr val="bg1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z="1450" b="1" i="1" spc="-50" dirty="0">
                <a:solidFill>
                  <a:schemeClr val="bg1"/>
                </a:solidFill>
                <a:latin typeface="Arial Narrow" panose="020B0606020202030204" pitchFamily="34" charset="0"/>
                <a:cs typeface="Arial"/>
              </a:rPr>
              <a:t>p</a:t>
            </a:r>
            <a:r>
              <a:rPr sz="1450" b="1" i="1" spc="-15" dirty="0">
                <a:solidFill>
                  <a:schemeClr val="bg1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sz="1450" b="1" i="1" spc="-10" dirty="0">
                <a:solidFill>
                  <a:schemeClr val="bg1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sz="1450" b="1" i="1" spc="-70" dirty="0">
                <a:solidFill>
                  <a:schemeClr val="bg1"/>
                </a:solidFill>
                <a:latin typeface="Arial Narrow" panose="020B0606020202030204" pitchFamily="34" charset="0"/>
                <a:cs typeface="Arial"/>
              </a:rPr>
              <a:t>s</a:t>
            </a:r>
            <a:r>
              <a:rPr sz="1450" b="1" i="1" spc="-140" dirty="0">
                <a:solidFill>
                  <a:schemeClr val="bg1"/>
                </a:solidFill>
                <a:latin typeface="Arial Narrow" panose="020B0606020202030204" pitchFamily="34" charset="0"/>
                <a:cs typeface="Arial"/>
              </a:rPr>
              <a:t>s</a:t>
            </a:r>
            <a:r>
              <a:rPr sz="1450" b="1" i="1" spc="-70" dirty="0">
                <a:solidFill>
                  <a:schemeClr val="bg1"/>
                </a:solidFill>
                <a:latin typeface="Arial Narrow" panose="020B0606020202030204" pitchFamily="34" charset="0"/>
                <a:cs typeface="Arial"/>
              </a:rPr>
              <a:t>u</a:t>
            </a:r>
            <a:r>
              <a:rPr sz="1450" b="1" i="1" dirty="0">
                <a:solidFill>
                  <a:schemeClr val="bg1"/>
                </a:solidFill>
                <a:latin typeface="Arial Narrow" panose="020B0606020202030204" pitchFamily="34" charset="0"/>
                <a:cs typeface="Arial"/>
              </a:rPr>
              <a:t>r</a:t>
            </a:r>
            <a:r>
              <a:rPr sz="1450" b="1" i="1" spc="-35" dirty="0">
                <a:solidFill>
                  <a:schemeClr val="bg1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sz="1450" b="1" i="1" spc="-175" dirty="0">
                <a:solidFill>
                  <a:schemeClr val="bg1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sz="1450" b="1" i="1" spc="-100" dirty="0">
                <a:solidFill>
                  <a:schemeClr val="bg1"/>
                </a:solidFill>
                <a:latin typeface="Arial Narrow" panose="020B0606020202030204" pitchFamily="34" charset="0"/>
                <a:cs typeface="Arial"/>
              </a:rPr>
              <a:t>s</a:t>
            </a:r>
            <a:r>
              <a:rPr sz="1450" b="1" i="1" spc="65" dirty="0">
                <a:solidFill>
                  <a:schemeClr val="bg1"/>
                </a:solidFill>
                <a:latin typeface="Arial Narrow" panose="020B0606020202030204" pitchFamily="34" charset="0"/>
                <a:cs typeface="Arial"/>
              </a:rPr>
              <a:t>t</a:t>
            </a:r>
            <a:r>
              <a:rPr sz="1450" b="1" i="1" spc="-25" dirty="0">
                <a:solidFill>
                  <a:schemeClr val="bg1"/>
                </a:solidFill>
                <a:latin typeface="Arial Narrow" panose="020B0606020202030204" pitchFamily="34" charset="0"/>
                <a:cs typeface="Arial"/>
              </a:rPr>
              <a:t>e</a:t>
            </a:r>
            <a:r>
              <a:rPr sz="1450" b="1" i="1" spc="-55" dirty="0">
                <a:solidFill>
                  <a:schemeClr val="bg1"/>
                </a:solidFill>
                <a:latin typeface="Arial Narrow" panose="020B0606020202030204" pitchFamily="34" charset="0"/>
                <a:cs typeface="Arial"/>
              </a:rPr>
              <a:t>am</a:t>
            </a:r>
            <a:endParaRPr sz="1450" dirty="0">
              <a:solidFill>
                <a:schemeClr val="bg1"/>
              </a:solidFill>
              <a:latin typeface="Arial Narrow" panose="020B0606020202030204" pitchFamily="34" charset="0"/>
              <a:cs typeface="Arial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6DA905EE-B6B1-480F-8DD0-85DFDC18D14C}"/>
              </a:ext>
            </a:extLst>
          </p:cNvPr>
          <p:cNvCxnSpPr/>
          <p:nvPr/>
        </p:nvCxnSpPr>
        <p:spPr>
          <a:xfrm flipV="1">
            <a:off x="2842122" y="3785990"/>
            <a:ext cx="1061354" cy="1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212" y="2026641"/>
            <a:ext cx="627737" cy="60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2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3200" y="1323976"/>
            <a:ext cx="4811873" cy="5370766"/>
            <a:chOff x="684480" y="1651641"/>
            <a:chExt cx="3890309" cy="4733124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F231FB99-408C-4F68-837A-9C8A652F5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480" y="1651641"/>
              <a:ext cx="3890309" cy="473312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466144" y="6134760"/>
              <a:ext cx="661408" cy="180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95073" y="1484177"/>
            <a:ext cx="6682413" cy="2489184"/>
            <a:chOff x="4895073" y="1484177"/>
            <a:chExt cx="6682413" cy="2489184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A5C51B51-DDF9-428A-81B2-FBA6E9275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95073" y="1484177"/>
              <a:ext cx="6682413" cy="248918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605600" y="1620205"/>
              <a:ext cx="324000" cy="1000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en-US" sz="650" smtClean="0">
                  <a:solidFill>
                    <a:schemeClr val="bg2">
                      <a:lumMod val="50000"/>
                    </a:schemeClr>
                  </a:solidFill>
                </a:rPr>
                <a:t>5000</a:t>
              </a:r>
              <a:endParaRPr lang="en-US" sz="65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6E14843B-0FE7-4A9D-9DD8-C3524E678522}"/>
              </a:ext>
            </a:extLst>
          </p:cNvPr>
          <p:cNvSpPr txBox="1">
            <a:spLocks/>
          </p:cNvSpPr>
          <p:nvPr/>
        </p:nvSpPr>
        <p:spPr>
          <a:xfrm>
            <a:off x="804863" y="1096247"/>
            <a:ext cx="10763250" cy="50519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accent4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accent4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4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accent4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accent4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en-US" sz="2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Standardized solar system components ease installation and maintenance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en-US" sz="2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Modularity to adapt to any size and every requirement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6202" y="381134"/>
            <a:ext cx="1076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BA51D"/>
                </a:solidFill>
                <a:latin typeface="Arial Narrow" charset="0"/>
                <a:ea typeface="Arial Narrow" charset="0"/>
                <a:cs typeface="Arial Narrow" charset="0"/>
              </a:rPr>
              <a:t>Standardized and Modular Solar System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194080" y="3984165"/>
            <a:ext cx="5658787" cy="2488531"/>
            <a:chOff x="5194080" y="3984165"/>
            <a:chExt cx="5658787" cy="2488531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AA9C78B1-5D59-40BA-81A7-53735E698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94080" y="3984165"/>
              <a:ext cx="5658787" cy="248853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04320" y="4210664"/>
              <a:ext cx="324000" cy="769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0" bIns="0" rtlCol="0" anchor="ctr" anchorCtr="0">
              <a:spAutoFit/>
            </a:bodyPr>
            <a:lstStyle/>
            <a:p>
              <a:r>
                <a:rPr lang="en-US" sz="500" smtClean="0">
                  <a:solidFill>
                    <a:schemeClr val="bg2">
                      <a:lumMod val="50000"/>
                    </a:schemeClr>
                  </a:solidFill>
                </a:rPr>
                <a:t>5000</a:t>
              </a:r>
              <a:endParaRPr lang="en-US" sz="50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715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43"/>
            <a:ext cx="12192000" cy="66007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07968" y="3243980"/>
            <a:ext cx="6404592" cy="2349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5960" y="3243980"/>
            <a:ext cx="6476600" cy="2011276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4"/>
                </a:solidFill>
                <a:latin typeface="Arial Narrow" charset="0"/>
                <a:ea typeface="Arial Narrow" charset="0"/>
                <a:cs typeface="Arial Narrow" charset="0"/>
              </a:rPr>
              <a:t>Steam Generation – Summer</a:t>
            </a:r>
          </a:p>
          <a:p>
            <a:r>
              <a:rPr lang="en-US" sz="4000" dirty="0" smtClean="0">
                <a:solidFill>
                  <a:schemeClr val="accent4"/>
                </a:solidFill>
                <a:latin typeface="Arial Narrow" charset="0"/>
                <a:ea typeface="Arial Narrow" charset="0"/>
                <a:cs typeface="Arial Narrow" charset="0"/>
              </a:rPr>
              <a:t>Space Heating – Winter </a:t>
            </a:r>
            <a:endParaRPr lang="en-US" sz="4000" dirty="0">
              <a:solidFill>
                <a:schemeClr val="accent4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algn="l"/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               ‘Martini &amp; Rossi </a:t>
            </a:r>
            <a:r>
              <a:rPr lang="en-US" dirty="0" err="1" smtClean="0">
                <a:latin typeface="Arial Narrow" charset="0"/>
                <a:ea typeface="Arial Narrow" charset="0"/>
                <a:cs typeface="Arial Narrow" charset="0"/>
              </a:rPr>
              <a:t>SpA</a:t>
            </a:r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’ Case Study - Italy 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  <a:p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11FC5880-5D84-477C-84E1-E0C99706D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552" y="1"/>
            <a:ext cx="2565494" cy="558031"/>
          </a:xfrm>
          <a:prstGeom prst="rect">
            <a:avLst/>
          </a:prstGeom>
        </p:spPr>
      </p:pic>
      <p:pic>
        <p:nvPicPr>
          <p:cNvPr id="12" name="Imagen 5" descr="flag_yellow_low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46" y="6120470"/>
            <a:ext cx="861896" cy="60888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E147CB0-58D6-4F32-8761-38CFECADE363}"/>
              </a:ext>
            </a:extLst>
          </p:cNvPr>
          <p:cNvSpPr txBox="1">
            <a:spLocks/>
          </p:cNvSpPr>
          <p:nvPr/>
        </p:nvSpPr>
        <p:spPr>
          <a:xfrm>
            <a:off x="9643552" y="542856"/>
            <a:ext cx="2499781" cy="530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kern="1300" spc="110" dirty="0">
                <a:solidFill>
                  <a:srgbClr val="01426A"/>
                </a:solidFill>
                <a:latin typeface="BorisBlackBloxx" panose="02000605020000020004" pitchFamily="2" charset="0"/>
              </a:rPr>
              <a:t>SHIP</a:t>
            </a:r>
            <a:r>
              <a:rPr lang="en-US" sz="3600" b="1" kern="1300" spc="110" dirty="0">
                <a:solidFill>
                  <a:srgbClr val="F9B200"/>
                </a:solidFill>
                <a:latin typeface="BorisBlackBloxx" panose="02000605020000020004" pitchFamily="2" charset="0"/>
              </a:rPr>
              <a:t>2</a:t>
            </a:r>
            <a:r>
              <a:rPr lang="en-US" sz="3600" b="1" kern="1300" spc="110" dirty="0">
                <a:solidFill>
                  <a:srgbClr val="01426A"/>
                </a:solidFill>
                <a:latin typeface="BorisBlackBloxx" panose="02000605020000020004" pitchFamily="2" charset="0"/>
              </a:rPr>
              <a:t>FAIR</a:t>
            </a:r>
            <a:endParaRPr lang="en-IE" sz="3600" b="1" dirty="0">
              <a:solidFill>
                <a:srgbClr val="F9B2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28643"/>
            <a:ext cx="1826912" cy="89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2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/>
          <p:cNvPicPr>
            <a:picLocks noChangeAspect="1"/>
          </p:cNvPicPr>
          <p:nvPr/>
        </p:nvPicPr>
        <p:blipFill rotWithShape="1">
          <a:blip r:embed="rId3" cstate="screen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224" y="1379901"/>
            <a:ext cx="12191999" cy="5478099"/>
          </a:xfrm>
          <a:prstGeom prst="rect">
            <a:avLst/>
          </a:prstGeom>
          <a:effectLst/>
        </p:spPr>
      </p:pic>
      <p:sp>
        <p:nvSpPr>
          <p:cNvPr id="3" name="Rectangle 2"/>
          <p:cNvSpPr/>
          <p:nvPr/>
        </p:nvSpPr>
        <p:spPr>
          <a:xfrm>
            <a:off x="936076" y="1666272"/>
            <a:ext cx="10319848" cy="5036776"/>
          </a:xfrm>
          <a:prstGeom prst="rect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A857C99-48E9-479D-BED3-01DFE09F2FEA}"/>
              </a:ext>
            </a:extLst>
          </p:cNvPr>
          <p:cNvSpPr txBox="1">
            <a:spLocks/>
          </p:cNvSpPr>
          <p:nvPr/>
        </p:nvSpPr>
        <p:spPr>
          <a:xfrm>
            <a:off x="804862" y="476672"/>
            <a:ext cx="10043665" cy="542363"/>
          </a:xfrm>
          <a:prstGeom prst="rect">
            <a:avLst/>
          </a:prstGeom>
        </p:spPr>
        <p:txBody>
          <a:bodyPr lIns="36000" tIns="36000" rIns="36000" bIns="3600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Frutiger LT Pro 47 Light Condensed" charset="0"/>
                <a:ea typeface="Frutiger LT Pro 47 Light Condensed" charset="0"/>
                <a:cs typeface="Frutiger LT Pro 47 Light Condensed" charset="0"/>
              </a:defRPr>
            </a:lvl1pPr>
          </a:lstStyle>
          <a:p>
            <a:pPr marL="95250" indent="-95250">
              <a:tabLst>
                <a:tab pos="1435100" algn="l"/>
              </a:tabLst>
            </a:pPr>
            <a:r>
              <a:rPr lang="en-US" sz="3600" dirty="0" smtClean="0">
                <a:solidFill>
                  <a:srgbClr val="7BA51D"/>
                </a:solidFill>
                <a:latin typeface="Arial Narrow" panose="020B0606020202030204" pitchFamily="34" charset="0"/>
              </a:rPr>
              <a:t>Solar </a:t>
            </a:r>
            <a:r>
              <a:rPr lang="en-US" sz="3600" dirty="0">
                <a:solidFill>
                  <a:srgbClr val="7BA51D"/>
                </a:solidFill>
                <a:latin typeface="Arial Narrow" panose="020B0606020202030204" pitchFamily="34" charset="0"/>
              </a:rPr>
              <a:t>Process Heat at </a:t>
            </a:r>
            <a:r>
              <a:rPr lang="en-US" sz="3600" dirty="0" smtClean="0">
                <a:solidFill>
                  <a:srgbClr val="7BA51D"/>
                </a:solidFill>
                <a:latin typeface="Arial Narrow" panose="020B0606020202030204" pitchFamily="34" charset="0"/>
              </a:rPr>
              <a:t>M&amp;R: </a:t>
            </a:r>
            <a:r>
              <a:rPr lang="en-US" sz="3600" dirty="0">
                <a:solidFill>
                  <a:srgbClr val="7BA51D"/>
                </a:solidFill>
                <a:latin typeface="Arial Narrow" panose="020B0606020202030204" pitchFamily="34" charset="0"/>
              </a:rPr>
              <a:t>Overview </a:t>
            </a:r>
          </a:p>
        </p:txBody>
      </p:sp>
      <p:sp>
        <p:nvSpPr>
          <p:cNvPr id="5" name="AutoShape 2" hidden="1">
            <a:extLst>
              <a:ext uri="{FF2B5EF4-FFF2-40B4-BE49-F238E27FC236}">
                <a16:creationId xmlns:a16="http://schemas.microsoft.com/office/drawing/2014/main" xmlns="" id="{9153EF44-2B8B-490B-A558-7113DD78331F}"/>
              </a:ext>
            </a:extLst>
          </p:cNvPr>
          <p:cNvSpPr>
            <a:spLocks noSelect="1" noChangeAspect="1" noChangeArrowheads="1"/>
          </p:cNvSpPr>
          <p:nvPr/>
        </p:nvSpPr>
        <p:spPr bwMode="auto">
          <a:xfrm>
            <a:off x="2946400" y="2949575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936076" y="1666272"/>
            <a:ext cx="10319848" cy="503677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0139" y="1865672"/>
            <a:ext cx="7147089" cy="4629856"/>
          </a:xfrm>
          <a:prstGeom prst="rect">
            <a:avLst/>
          </a:prstGeom>
          <a:noFill/>
        </p:spPr>
        <p:txBody>
          <a:bodyPr wrap="square" lIns="0" tIns="36000" rIns="0" bIns="36000" rtlCol="0">
            <a:noAutofit/>
          </a:bodyPr>
          <a:lstStyle/>
          <a:p>
            <a:pPr marL="342900" indent="-342900" algn="just">
              <a:spcBef>
                <a:spcPts val="200"/>
              </a:spcBef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Context: 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Demonstration 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site under the H2020 </a:t>
            </a:r>
            <a:r>
              <a:rPr lang="en-US" sz="22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SHIP2FAIR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project</a:t>
            </a:r>
            <a:endParaRPr lang="en-GB" sz="22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 algn="just">
              <a:spcBef>
                <a:spcPts val="200"/>
              </a:spcBef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Solar thermal technology: 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High Vacuum Flat Panels (HVFPs)</a:t>
            </a:r>
          </a:p>
          <a:p>
            <a:pPr marL="342900" indent="-342900" algn="just">
              <a:spcBef>
                <a:spcPts val="200"/>
              </a:spcBef>
              <a:buFont typeface="Wingdings" panose="05000000000000000000" pitchFamily="2" charset="2"/>
              <a:buChar char="v"/>
            </a:pPr>
            <a:r>
              <a:rPr lang="en-US" sz="22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Site &amp; Location: 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Alcoholic beverage plant – </a:t>
            </a:r>
            <a:r>
              <a:rPr lang="en-US" sz="2200" dirty="0" err="1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Pessione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, Turin, Italy</a:t>
            </a:r>
          </a:p>
          <a:p>
            <a:pPr marL="342900" indent="-342900" algn="just">
              <a:spcBef>
                <a:spcPts val="200"/>
              </a:spcBef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Global Horizontal </a:t>
            </a:r>
            <a:r>
              <a:rPr lang="en-US" sz="22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Irradiance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: 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1332 </a:t>
            </a:r>
            <a:r>
              <a:rPr lang="en-US" sz="22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kWh/m²</a:t>
            </a:r>
            <a:endParaRPr lang="en-US" sz="2200" b="1" dirty="0" smtClean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 algn="just">
              <a:spcBef>
                <a:spcPts val="200"/>
              </a:spcBef>
              <a:buFont typeface="Wingdings" panose="05000000000000000000" pitchFamily="2" charset="2"/>
              <a:buChar char="v"/>
            </a:pPr>
            <a:r>
              <a:rPr lang="en-US" sz="22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Installation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: 		Rooftop</a:t>
            </a:r>
          </a:p>
          <a:p>
            <a:pPr marL="342900" indent="-342900" algn="just">
              <a:spcBef>
                <a:spcPts val="200"/>
              </a:spcBef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Collector surface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:	596 m2</a:t>
            </a:r>
          </a:p>
          <a:p>
            <a:pPr marL="342900" indent="-342900" algn="just">
              <a:spcBef>
                <a:spcPts val="200"/>
              </a:spcBef>
              <a:buFont typeface="Wingdings" panose="05000000000000000000" pitchFamily="2" charset="2"/>
              <a:buChar char="v"/>
            </a:pPr>
            <a:r>
              <a:rPr lang="en-US" sz="22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Installed Power: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	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327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kWp</a:t>
            </a:r>
            <a:endParaRPr lang="en-US" sz="22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 algn="just">
              <a:spcBef>
                <a:spcPts val="200"/>
              </a:spcBef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Energy </a:t>
            </a:r>
            <a:r>
              <a:rPr lang="en-US" sz="22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production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: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	349,403 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kWh/y (586 kWh/m2/y)</a:t>
            </a:r>
          </a:p>
          <a:p>
            <a:pPr marL="342900" indent="-342900" algn="just">
              <a:spcBef>
                <a:spcPts val="200"/>
              </a:spcBef>
              <a:buFont typeface="Wingdings" panose="05000000000000000000" pitchFamily="2" charset="2"/>
              <a:buChar char="v"/>
            </a:pPr>
            <a:r>
              <a:rPr lang="en-US" sz="22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Configuration: 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Oct-Mar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: Hot water. Operating 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T: 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9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0ºC 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(outlet)</a:t>
            </a:r>
          </a:p>
          <a:p>
            <a:pPr algn="just">
              <a:spcBef>
                <a:spcPts val="200"/>
              </a:spcBef>
            </a:pP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		   Apr-Sep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: Steam. 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   Operating T: 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170ºC (outlet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)</a:t>
            </a:r>
            <a:endParaRPr lang="en-US" sz="22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 algn="just">
              <a:spcBef>
                <a:spcPts val="200"/>
              </a:spcBef>
              <a:buFont typeface="Wingdings" panose="05000000000000000000" pitchFamily="2" charset="2"/>
              <a:buChar char="v"/>
            </a:pPr>
            <a:r>
              <a:rPr lang="en-US" sz="22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Installation completed: 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Dec 2020; </a:t>
            </a:r>
            <a:endParaRPr lang="en-US" sz="2200" dirty="0" smtClean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 algn="just">
              <a:spcBef>
                <a:spcPts val="200"/>
              </a:spcBef>
              <a:buFont typeface="Wingdings" panose="05000000000000000000" pitchFamily="2" charset="2"/>
              <a:buChar char="v"/>
            </a:pPr>
            <a:r>
              <a:rPr lang="en-US" sz="22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Commissioning</a:t>
            </a:r>
            <a:r>
              <a:rPr lang="el-GR" sz="22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2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winter mode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: 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Feb 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2021</a:t>
            </a:r>
          </a:p>
          <a:p>
            <a:pPr marL="342900" indent="-342900" algn="just">
              <a:spcBef>
                <a:spcPts val="200"/>
              </a:spcBef>
              <a:buFont typeface="Wingdings" panose="05000000000000000000" pitchFamily="2" charset="2"/>
              <a:buChar char="v"/>
            </a:pPr>
            <a:r>
              <a:rPr lang="en-US" sz="22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Commissioning summer mode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: On-going</a:t>
            </a:r>
            <a:endParaRPr lang="en-US" sz="22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927" y="3188141"/>
            <a:ext cx="2840942" cy="21850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608" y="1747650"/>
            <a:ext cx="2525203" cy="107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7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9DE753C-3242-4A14-A633-221325FE5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6208" y="6356349"/>
            <a:ext cx="2743200" cy="365125"/>
          </a:xfrm>
        </p:spPr>
        <p:txBody>
          <a:bodyPr/>
          <a:lstStyle/>
          <a:p>
            <a:fld id="{837BD54B-E92B-48D5-8440-1D6FC5D1A4B2}" type="slidenum">
              <a:rPr lang="en-IE" smtClean="0"/>
              <a:pPr/>
              <a:t>8</a:t>
            </a:fld>
            <a:endParaRPr lang="en-I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FB6899A-57DC-4575-866C-BD32B209A886}"/>
              </a:ext>
            </a:extLst>
          </p:cNvPr>
          <p:cNvSpPr txBox="1"/>
          <p:nvPr/>
        </p:nvSpPr>
        <p:spPr>
          <a:xfrm>
            <a:off x="701808" y="262274"/>
            <a:ext cx="776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600" b="1" dirty="0" err="1">
                <a:solidFill>
                  <a:srgbClr val="7BA51D"/>
                </a:solidFill>
                <a:latin typeface="Arial Narrow" panose="020B0606020202030204" pitchFamily="34" charset="0"/>
              </a:rPr>
              <a:t>Upcoming</a:t>
            </a:r>
            <a:r>
              <a:rPr lang="fr-FR" sz="3600" b="1" dirty="0">
                <a:solidFill>
                  <a:srgbClr val="7BA51D"/>
                </a:solidFill>
                <a:latin typeface="Arial Narrow" panose="020B0606020202030204" pitchFamily="34" charset="0"/>
              </a:rPr>
              <a:t> </a:t>
            </a:r>
            <a:r>
              <a:rPr lang="fr-FR" sz="3600" b="1" dirty="0" err="1">
                <a:solidFill>
                  <a:srgbClr val="7BA51D"/>
                </a:solidFill>
                <a:latin typeface="Arial Narrow" panose="020B0606020202030204" pitchFamily="34" charset="0"/>
              </a:rPr>
              <a:t>Demo</a:t>
            </a:r>
            <a:endParaRPr lang="fr-FR" sz="3600" b="1" dirty="0">
              <a:solidFill>
                <a:srgbClr val="7BA51D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9E97F0-4018-49AC-B749-8A477F8E7E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09" y="1994581"/>
            <a:ext cx="3600730" cy="14223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DE3563F-789D-4AAA-B0BB-DA972FCC79C2}"/>
              </a:ext>
            </a:extLst>
          </p:cNvPr>
          <p:cNvSpPr txBox="1"/>
          <p:nvPr/>
        </p:nvSpPr>
        <p:spPr>
          <a:xfrm>
            <a:off x="504096" y="3309361"/>
            <a:ext cx="4810240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 dirty="0">
                <a:latin typeface="Arial Narrow" panose="020B0606020202030204" pitchFamily="34" charset="0"/>
              </a:rPr>
              <a:t>Technology</a:t>
            </a:r>
            <a:r>
              <a:rPr lang="en-GB" sz="2400" dirty="0">
                <a:latin typeface="Arial Narrow" panose="020B0606020202030204" pitchFamily="34" charset="0"/>
              </a:rPr>
              <a:t>: HVFP</a:t>
            </a:r>
          </a:p>
          <a:p>
            <a:r>
              <a:rPr lang="en-GB" sz="2400" b="1" dirty="0">
                <a:latin typeface="Arial Narrow" panose="020B0606020202030204" pitchFamily="34" charset="0"/>
              </a:rPr>
              <a:t>Solar Field size</a:t>
            </a:r>
            <a:r>
              <a:rPr lang="en-GB" sz="2400" dirty="0">
                <a:latin typeface="Arial Narrow" panose="020B0606020202030204" pitchFamily="34" charset="0"/>
              </a:rPr>
              <a:t>: 1600 m² – </a:t>
            </a:r>
            <a:r>
              <a:rPr lang="en-GB" sz="2400" dirty="0" smtClean="0">
                <a:latin typeface="Arial Narrow" panose="020B0606020202030204" pitchFamily="34" charset="0"/>
              </a:rPr>
              <a:t>1MW</a:t>
            </a:r>
            <a:r>
              <a:rPr lang="en-GB" sz="2400" baseline="-25000" dirty="0" smtClean="0">
                <a:latin typeface="Arial Narrow" panose="020B0606020202030204" pitchFamily="34" charset="0"/>
              </a:rPr>
              <a:t>th</a:t>
            </a:r>
            <a:endParaRPr lang="en-GB" sz="2400" baseline="-25000" dirty="0">
              <a:latin typeface="Arial Narrow" panose="020B0606020202030204" pitchFamily="34" charset="0"/>
              <a:cs typeface="Calibri"/>
            </a:endParaRPr>
          </a:p>
          <a:p>
            <a:r>
              <a:rPr lang="en-GB" sz="2400" dirty="0">
                <a:latin typeface="Arial Narrow" panose="020B0606020202030204" pitchFamily="34" charset="0"/>
              </a:rPr>
              <a:t>Cascade application: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 Narrow" panose="020B0606020202030204" pitchFamily="34" charset="0"/>
              </a:rPr>
              <a:t>Boiler feed water pre-heating @140C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 Narrow" panose="020B0606020202030204" pitchFamily="34" charset="0"/>
              </a:rPr>
              <a:t>Water tank heating @</a:t>
            </a:r>
            <a:r>
              <a:rPr lang="en-GB" sz="2400" dirty="0" smtClean="0">
                <a:latin typeface="Arial Narrow" panose="020B0606020202030204" pitchFamily="34" charset="0"/>
              </a:rPr>
              <a:t>65C</a:t>
            </a:r>
          </a:p>
          <a:p>
            <a:r>
              <a:rPr lang="en-US" sz="2400" b="1" dirty="0" smtClean="0">
                <a:latin typeface="Arial Narrow" panose="020B0606020202030204" pitchFamily="34" charset="0"/>
              </a:rPr>
              <a:t>Status</a:t>
            </a:r>
            <a:r>
              <a:rPr lang="en-US" sz="2400" dirty="0" smtClean="0">
                <a:latin typeface="Arial Narrow" panose="020B0606020202030204" pitchFamily="34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 Narrow" panose="020B0606020202030204" pitchFamily="34" charset="0"/>
              </a:rPr>
              <a:t>On-going ground preparation 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 Narrow" panose="020B0606020202030204" pitchFamily="34" charset="0"/>
              </a:rPr>
              <a:t>Regulatory permissions partly issued (1 of 2)</a:t>
            </a: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794" y="262275"/>
            <a:ext cx="3273050" cy="1619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1505" y="1614251"/>
            <a:ext cx="5075653" cy="472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9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17" y="351217"/>
            <a:ext cx="5674286" cy="46629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81978"/>
            <a:ext cx="3772054" cy="208982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3135461" y="4681978"/>
            <a:ext cx="849398" cy="332162"/>
          </a:xfrm>
          <a:prstGeom prst="straightConnector1">
            <a:avLst/>
          </a:prstGeom>
          <a:ln w="38100">
            <a:solidFill>
              <a:srgbClr val="0142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73250" y="966730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Solar Field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3692479B-11A5-4C14-8D68-1C5A9D8FF7F3}"/>
              </a:ext>
            </a:extLst>
          </p:cNvPr>
          <p:cNvSpPr txBox="1">
            <a:spLocks/>
          </p:cNvSpPr>
          <p:nvPr/>
        </p:nvSpPr>
        <p:spPr>
          <a:xfrm>
            <a:off x="646665" y="53750"/>
            <a:ext cx="8352956" cy="77358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Frutiger LT Pro 47 Light Condensed" charset="0"/>
                <a:ea typeface="Frutiger LT Pro 47 Light Condensed" charset="0"/>
                <a:cs typeface="Frutiger LT Pro 47 Light Condensed" charset="0"/>
              </a:defRPr>
            </a:lvl1pPr>
          </a:lstStyle>
          <a:p>
            <a:pPr marL="95250" indent="-95250">
              <a:tabLst>
                <a:tab pos="1435100" algn="l"/>
              </a:tabLst>
            </a:pPr>
            <a:r>
              <a:rPr lang="en-US" sz="3600" dirty="0" err="1" smtClean="0">
                <a:solidFill>
                  <a:srgbClr val="7BA51D"/>
                </a:solidFill>
                <a:latin typeface="Arial Narrow" panose="020B0606020202030204" pitchFamily="34" charset="0"/>
              </a:rPr>
              <a:t>Larnaudie</a:t>
            </a:r>
            <a:r>
              <a:rPr lang="en-US" sz="3600" dirty="0" smtClean="0">
                <a:solidFill>
                  <a:srgbClr val="7BA51D"/>
                </a:solidFill>
                <a:latin typeface="Arial Narrow" panose="020B0606020202030204" pitchFamily="34" charset="0"/>
              </a:rPr>
              <a:t> solar system: engineering</a:t>
            </a:r>
            <a:endParaRPr lang="en-US" sz="3600" dirty="0">
              <a:solidFill>
                <a:srgbClr val="7BA51D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68112" y="6313840"/>
            <a:ext cx="16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Technical room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3488" y="1122485"/>
            <a:ext cx="6093095" cy="545440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517263" y="5854760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Simplified P&amp;ID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954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VP Base Layout">
  <a:themeElements>
    <a:clrScheme name="Internal Report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nternal Repor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ernal Report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ernal Report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ernal Report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ernal Report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ernal Report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ernal Report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ernal Report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ernal Report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ernal Report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ernal Report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ernal Report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A2933713322248B526FE39582A9FD0" ma:contentTypeVersion="17" ma:contentTypeDescription="Crée un document." ma:contentTypeScope="" ma:versionID="102b27ef0ad56dccd318f284837a07fb">
  <xsd:schema xmlns:xsd="http://www.w3.org/2001/XMLSchema" xmlns:xs="http://www.w3.org/2001/XMLSchema" xmlns:p="http://schemas.microsoft.com/office/2006/metadata/properties" xmlns:ns2="d45970fc-094e-4e86-af7b-f0486ed53317" xmlns:ns3="21d69af4-75cf-4bd0-a8a5-78efd096f121" targetNamespace="http://schemas.microsoft.com/office/2006/metadata/properties" ma:root="true" ma:fieldsID="a32ab078dc43d9520e53ad21b5a8a9d7" ns2:_="" ns3:_="">
    <xsd:import namespace="d45970fc-094e-4e86-af7b-f0486ed53317"/>
    <xsd:import namespace="21d69af4-75cf-4bd0-a8a5-78efd096f1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5970fc-094e-4e86-af7b-f0486ed533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aaa33683-32d4-4958-932e-29f6d35ea9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d69af4-75cf-4bd0-a8a5-78efd096f12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49978d3-a941-4cae-8ada-ae5bf307aa3b}" ma:internalName="TaxCatchAll" ma:showField="CatchAllData" ma:web="21d69af4-75cf-4bd0-a8a5-78efd096f1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1d69af4-75cf-4bd0-a8a5-78efd096f121" xsi:nil="true"/>
    <lcf76f155ced4ddcb4097134ff3c332f xmlns="d45970fc-094e-4e86-af7b-f0486ed5331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B68E329-0870-4BC1-B624-13679FEE97B2}"/>
</file>

<file path=customXml/itemProps2.xml><?xml version="1.0" encoding="utf-8"?>
<ds:datastoreItem xmlns:ds="http://schemas.openxmlformats.org/officeDocument/2006/customXml" ds:itemID="{1D98EFD0-C97C-46BF-A1C4-A75EB7BCD4A1}"/>
</file>

<file path=customXml/itemProps3.xml><?xml version="1.0" encoding="utf-8"?>
<ds:datastoreItem xmlns:ds="http://schemas.openxmlformats.org/officeDocument/2006/customXml" ds:itemID="{3FCB3851-DA3C-46EB-A9C1-05ADCF81B8E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95013</TotalTime>
  <Words>462</Words>
  <Application>Microsoft Office PowerPoint</Application>
  <PresentationFormat>Widescreen</PresentationFormat>
  <Paragraphs>108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Arial</vt:lpstr>
      <vt:lpstr>Arial Black</vt:lpstr>
      <vt:lpstr>Arial Narrow</vt:lpstr>
      <vt:lpstr>BorisBlackBloxx</vt:lpstr>
      <vt:lpstr>Calibri</vt:lpstr>
      <vt:lpstr>Courier New</vt:lpstr>
      <vt:lpstr>Frutiger LT 55 Roman</vt:lpstr>
      <vt:lpstr>Frutiger LT Pro 47 Light Condensed</vt:lpstr>
      <vt:lpstr>Frutiger LT Pro 57 Condensed</vt:lpstr>
      <vt:lpstr>Garamond</vt:lpstr>
      <vt:lpstr>Gill Sans MT</vt:lpstr>
      <vt:lpstr>Rockwell</vt:lpstr>
      <vt:lpstr>Verdana</vt:lpstr>
      <vt:lpstr>Wingdings</vt:lpstr>
      <vt:lpstr>TVP Base Layout</vt:lpstr>
      <vt:lpstr>PowerPoint Presentation</vt:lpstr>
      <vt:lpstr>The World Best Solar Thermal Collector</vt:lpstr>
      <vt:lpstr>PowerPoint Presentation</vt:lpstr>
      <vt:lpstr>Seamless Integration to Industrial Processes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TVP Solar 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TVP Pre-IPO Round Highlights</dc:title>
  <dc:subject>A round of financing (extension)</dc:subject>
  <dc:creator>Piero Abbate</dc:creator>
  <cp:keywords>TVP;Investment;IPO;Pre-IPO;Highlights</cp:keywords>
  <dc:description>Confidential</dc:description>
  <cp:lastModifiedBy>Dimitris Papageorgiou</cp:lastModifiedBy>
  <cp:revision>5065</cp:revision>
  <cp:lastPrinted>2021-06-01T06:43:19Z</cp:lastPrinted>
  <dcterms:created xsi:type="dcterms:W3CDTF">2011-11-17T12:26:28Z</dcterms:created>
  <dcterms:modified xsi:type="dcterms:W3CDTF">2021-09-21T12:47:24Z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0x010100F6A2933713322248B526FE39582A9FD0</vt:lpwstr>
  </property>
</Properties>
</file>