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Lst>
  <p:notesMasterIdLst>
    <p:notesMasterId r:id="rId15"/>
  </p:notesMasterIdLst>
  <p:sldIdLst>
    <p:sldId id="256" r:id="rId6"/>
    <p:sldId id="560" r:id="rId7"/>
    <p:sldId id="589" r:id="rId8"/>
    <p:sldId id="566" r:id="rId9"/>
    <p:sldId id="571" r:id="rId10"/>
    <p:sldId id="578" r:id="rId11"/>
    <p:sldId id="580" r:id="rId12"/>
    <p:sldId id="586" r:id="rId13"/>
    <p:sldId id="588"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FB35B-D17F-45CE-9E34-A769B2359B69}" v="168" dt="2020-05-07T08:24:23.23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8823" autoAdjust="0"/>
  </p:normalViewPr>
  <p:slideViewPr>
    <p:cSldViewPr snapToGrid="0">
      <p:cViewPr varScale="1">
        <p:scale>
          <a:sx n="64" d="100"/>
          <a:sy n="64" d="100"/>
        </p:scale>
        <p:origin x="1056"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C177C-22C6-42F7-8119-7691B64C9FCF}" type="datetimeFigureOut">
              <a:rPr lang="it-IT" smtClean="0"/>
              <a:t>19/05/2021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94DFE-A5F2-4A85-8350-50837EE42C47}" type="slidenum">
              <a:rPr lang="it-IT" smtClean="0"/>
              <a:t>‹#›</a:t>
            </a:fld>
            <a:endParaRPr lang="it-IT"/>
          </a:p>
        </p:txBody>
      </p:sp>
    </p:spTree>
    <p:extLst>
      <p:ext uri="{BB962C8B-B14F-4D97-AF65-F5344CB8AC3E}">
        <p14:creationId xmlns:p14="http://schemas.microsoft.com/office/powerpoint/2010/main" val="33831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1</a:t>
            </a:fld>
            <a:endParaRPr lang="it-IT"/>
          </a:p>
        </p:txBody>
      </p:sp>
    </p:spTree>
    <p:extLst>
      <p:ext uri="{BB962C8B-B14F-4D97-AF65-F5344CB8AC3E}">
        <p14:creationId xmlns:p14="http://schemas.microsoft.com/office/powerpoint/2010/main" val="296280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2</a:t>
            </a:fld>
            <a:endParaRPr lang="it-IT"/>
          </a:p>
        </p:txBody>
      </p:sp>
    </p:spTree>
    <p:extLst>
      <p:ext uri="{BB962C8B-B14F-4D97-AF65-F5344CB8AC3E}">
        <p14:creationId xmlns:p14="http://schemas.microsoft.com/office/powerpoint/2010/main" val="187216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3</a:t>
            </a:fld>
            <a:endParaRPr lang="it-IT"/>
          </a:p>
        </p:txBody>
      </p:sp>
    </p:spTree>
    <p:extLst>
      <p:ext uri="{BB962C8B-B14F-4D97-AF65-F5344CB8AC3E}">
        <p14:creationId xmlns:p14="http://schemas.microsoft.com/office/powerpoint/2010/main" val="305871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4</a:t>
            </a:fld>
            <a:endParaRPr lang="it-IT"/>
          </a:p>
        </p:txBody>
      </p:sp>
    </p:spTree>
    <p:extLst>
      <p:ext uri="{BB962C8B-B14F-4D97-AF65-F5344CB8AC3E}">
        <p14:creationId xmlns:p14="http://schemas.microsoft.com/office/powerpoint/2010/main" val="420966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p:txBody>
      </p:sp>
      <p:sp>
        <p:nvSpPr>
          <p:cNvPr id="4" name="Segnaposto numero diapositiva 3"/>
          <p:cNvSpPr>
            <a:spLocks noGrp="1"/>
          </p:cNvSpPr>
          <p:nvPr>
            <p:ph type="sldNum" sz="quarter" idx="5"/>
          </p:nvPr>
        </p:nvSpPr>
        <p:spPr/>
        <p:txBody>
          <a:bodyPr/>
          <a:lstStyle/>
          <a:p>
            <a:fld id="{D0E94DFE-A5F2-4A85-8350-50837EE42C47}" type="slidenum">
              <a:rPr lang="it-IT" smtClean="0"/>
              <a:t>5</a:t>
            </a:fld>
            <a:endParaRPr lang="it-IT"/>
          </a:p>
        </p:txBody>
      </p:sp>
    </p:spTree>
    <p:extLst>
      <p:ext uri="{BB962C8B-B14F-4D97-AF65-F5344CB8AC3E}">
        <p14:creationId xmlns:p14="http://schemas.microsoft.com/office/powerpoint/2010/main" val="25675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Calibri" panose="020F0502020204030204" pitchFamily="34" charset="0"/>
                <a:cs typeface="Calibri" panose="020F0502020204030204" pitchFamily="34" charset="0"/>
              </a:rPr>
              <a:t>The outputs from DCM are provided on an hourly basis thermal demand for a whole year.</a:t>
            </a:r>
          </a:p>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6</a:t>
            </a:fld>
            <a:endParaRPr lang="it-IT"/>
          </a:p>
        </p:txBody>
      </p:sp>
    </p:spTree>
    <p:extLst>
      <p:ext uri="{BB962C8B-B14F-4D97-AF65-F5344CB8AC3E}">
        <p14:creationId xmlns:p14="http://schemas.microsoft.com/office/powerpoint/2010/main" val="372558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7</a:t>
            </a:fld>
            <a:endParaRPr lang="it-IT"/>
          </a:p>
        </p:txBody>
      </p:sp>
    </p:spTree>
    <p:extLst>
      <p:ext uri="{BB962C8B-B14F-4D97-AF65-F5344CB8AC3E}">
        <p14:creationId xmlns:p14="http://schemas.microsoft.com/office/powerpoint/2010/main" val="266166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Clr>
                <a:srgbClr val="F9B200"/>
              </a:buClr>
            </a:pPr>
            <a:r>
              <a:rPr lang="en-US" sz="1800" dirty="0">
                <a:solidFill>
                  <a:srgbClr val="333333"/>
                </a:solidFill>
                <a:latin typeface="Calibri" panose="020F0502020204030204" pitchFamily="34" charset="0"/>
                <a:cs typeface="Calibri" panose="020F0502020204030204" pitchFamily="34" charset="0"/>
              </a:rPr>
              <a:t>As a result, in a yearly and monthly basis, the </a:t>
            </a:r>
            <a:r>
              <a:rPr lang="en-US" sz="1800" b="1" dirty="0">
                <a:solidFill>
                  <a:srgbClr val="333333"/>
                </a:solidFill>
                <a:latin typeface="Calibri" panose="020F0502020204030204" pitchFamily="34" charset="0"/>
                <a:cs typeface="Calibri" panose="020F0502020204030204" pitchFamily="34" charset="0"/>
              </a:rPr>
              <a:t>best combination of processes</a:t>
            </a:r>
            <a:r>
              <a:rPr lang="en-US" sz="1800" dirty="0">
                <a:solidFill>
                  <a:srgbClr val="333333"/>
                </a:solidFill>
                <a:latin typeface="Calibri" panose="020F0502020204030204" pitchFamily="34" charset="0"/>
                <a:cs typeface="Calibri" panose="020F0502020204030204" pitchFamily="34" charset="0"/>
              </a:rPr>
              <a:t> to be fed by the solar energy is presented, with the optimal area and volume for the solar design. </a:t>
            </a:r>
          </a:p>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8</a:t>
            </a:fld>
            <a:endParaRPr lang="it-IT"/>
          </a:p>
        </p:txBody>
      </p:sp>
    </p:spTree>
    <p:extLst>
      <p:ext uri="{BB962C8B-B14F-4D97-AF65-F5344CB8AC3E}">
        <p14:creationId xmlns:p14="http://schemas.microsoft.com/office/powerpoint/2010/main" val="369466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D0E94DFE-A5F2-4A85-8350-50837EE42C47}" type="slidenum">
              <a:rPr lang="it-IT" smtClean="0"/>
              <a:t>9</a:t>
            </a:fld>
            <a:endParaRPr lang="it-IT"/>
          </a:p>
        </p:txBody>
      </p:sp>
    </p:spTree>
    <p:extLst>
      <p:ext uri="{BB962C8B-B14F-4D97-AF65-F5344CB8AC3E}">
        <p14:creationId xmlns:p14="http://schemas.microsoft.com/office/powerpoint/2010/main" val="2055605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8CF0CE-AA23-4850-9443-99264D79D181}"/>
              </a:ext>
            </a:extLst>
          </p:cNvPr>
          <p:cNvSpPr/>
          <p:nvPr userDrawn="1"/>
        </p:nvSpPr>
        <p:spPr>
          <a:xfrm>
            <a:off x="6384375" y="1161865"/>
            <a:ext cx="6218817" cy="1510973"/>
          </a:xfrm>
          <a:prstGeom prst="round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ADF83A46-F8EE-43C6-A617-B3FAB90B5C8F}" type="datetime1">
              <a:rPr lang="en-IE" smtClean="0"/>
              <a:t>19/05/2021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a:p>
        </p:txBody>
      </p:sp>
      <p:sp>
        <p:nvSpPr>
          <p:cNvPr id="8" name="Slide Number Placeholder 16">
            <a:extLst>
              <a:ext uri="{FF2B5EF4-FFF2-40B4-BE49-F238E27FC236}">
                <a16:creationId xmlns:a16="http://schemas.microsoft.com/office/drawing/2014/main" id="{C054672E-3DD4-4F7B-B47D-493A167F5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a:p>
        </p:txBody>
      </p:sp>
      <p:sp>
        <p:nvSpPr>
          <p:cNvPr id="9" name="TextBox 8">
            <a:extLst>
              <a:ext uri="{FF2B5EF4-FFF2-40B4-BE49-F238E27FC236}">
                <a16:creationId xmlns:a16="http://schemas.microsoft.com/office/drawing/2014/main" id="{78CA3368-6E09-4CFC-9A9F-2BB862F73BC7}"/>
              </a:ext>
            </a:extLst>
          </p:cNvPr>
          <p:cNvSpPr txBox="1"/>
          <p:nvPr userDrawn="1"/>
        </p:nvSpPr>
        <p:spPr>
          <a:xfrm>
            <a:off x="1896778" y="5961130"/>
            <a:ext cx="965944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 herein. </a:t>
            </a:r>
            <a:endParaRPr lang="en-IE" sz="1200" dirty="0">
              <a:solidFill>
                <a:srgbClr val="333333"/>
              </a:solidFill>
            </a:endParaRPr>
          </a:p>
        </p:txBody>
      </p:sp>
      <p:pic>
        <p:nvPicPr>
          <p:cNvPr id="10" name="Imagen 5" descr="flag_yellow_low">
            <a:extLst>
              <a:ext uri="{FF2B5EF4-FFF2-40B4-BE49-F238E27FC236}">
                <a16:creationId xmlns:a16="http://schemas.microsoft.com/office/drawing/2014/main" id="{BC59B9CF-0DF6-4221-A12B-C4FEC95509C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4309" y="5961130"/>
            <a:ext cx="861896" cy="608887"/>
          </a:xfrm>
          <a:prstGeom prst="rect">
            <a:avLst/>
          </a:prstGeom>
          <a:noFill/>
          <a:ln>
            <a:noFill/>
          </a:ln>
        </p:spPr>
      </p:pic>
      <p:pic>
        <p:nvPicPr>
          <p:cNvPr id="11" name="Picture 10">
            <a:extLst>
              <a:ext uri="{FF2B5EF4-FFF2-40B4-BE49-F238E27FC236}">
                <a16:creationId xmlns:a16="http://schemas.microsoft.com/office/drawing/2014/main" id="{5251E62A-428E-4CEB-A0BF-6635BAD16D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14" name="Rectangle 13">
            <a:extLst>
              <a:ext uri="{FF2B5EF4-FFF2-40B4-BE49-F238E27FC236}">
                <a16:creationId xmlns:a16="http://schemas.microsoft.com/office/drawing/2014/main" id="{72615431-D038-4FDC-8D42-D105BF8F6D6D}"/>
              </a:ext>
            </a:extLst>
          </p:cNvPr>
          <p:cNvSpPr/>
          <p:nvPr userDrawn="1"/>
        </p:nvSpPr>
        <p:spPr>
          <a:xfrm>
            <a:off x="6726502" y="1288364"/>
            <a:ext cx="5330406" cy="1257973"/>
          </a:xfrm>
          <a:prstGeom prst="rect">
            <a:avLst/>
          </a:prstGeom>
          <a:noFill/>
        </p:spPr>
        <p:txBody>
          <a:bodyPr wrap="square">
            <a:spAutoFit/>
          </a:bodyPr>
          <a:lstStyle/>
          <a:p>
            <a:pPr>
              <a:lnSpc>
                <a:spcPct val="107000"/>
              </a:lnSpc>
              <a:spcAft>
                <a:spcPts val="800"/>
              </a:spcAft>
            </a:pPr>
            <a:r>
              <a:rPr lang="en-IE"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123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RO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7715173-493D-4EF9-A8D3-5A6496EA081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283496A8-A983-43BD-85E5-58F1411580D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CB7B95E-98B3-45E0-9100-3D8311807E3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7" name="Imagen 2" descr="Imagen que contiene edificio, cortina, exterior, ventana&#10;&#10;Descripción generada automáticamente">
            <a:extLst>
              <a:ext uri="{FF2B5EF4-FFF2-40B4-BE49-F238E27FC236}">
                <a16:creationId xmlns:a16="http://schemas.microsoft.com/office/drawing/2014/main" id="{B035D82F-E80F-4E1D-A12E-22EA9E896B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23"/>
          <a:stretch/>
        </p:blipFill>
        <p:spPr>
          <a:xfrm rot="5400000">
            <a:off x="7198186" y="2012033"/>
            <a:ext cx="4442260" cy="3783361"/>
          </a:xfrm>
          <a:prstGeom prst="rect">
            <a:avLst/>
          </a:prstGeom>
        </p:spPr>
      </p:pic>
      <p:sp>
        <p:nvSpPr>
          <p:cNvPr id="8" name="TextBox 8">
            <a:extLst>
              <a:ext uri="{FF2B5EF4-FFF2-40B4-BE49-F238E27FC236}">
                <a16:creationId xmlns:a16="http://schemas.microsoft.com/office/drawing/2014/main" id="{73FEEF47-2110-4171-8558-555A8DFBA906}"/>
              </a:ext>
            </a:extLst>
          </p:cNvPr>
          <p:cNvSpPr txBox="1"/>
          <p:nvPr userDrawn="1"/>
        </p:nvSpPr>
        <p:spPr>
          <a:xfrm>
            <a:off x="881003" y="2721114"/>
            <a:ext cx="5628970" cy="707886"/>
          </a:xfrm>
          <a:prstGeom prst="rect">
            <a:avLst/>
          </a:prstGeom>
          <a:noFill/>
        </p:spPr>
        <p:txBody>
          <a:bodyPr wrap="square" rtlCol="0">
            <a:spAutoFit/>
          </a:bodyPr>
          <a:lstStyle/>
          <a:p>
            <a:pPr>
              <a:buClr>
                <a:srgbClr val="F9B200"/>
              </a:buClr>
            </a:pPr>
            <a:r>
              <a:rPr lang="en-IE" sz="2000" dirty="0">
                <a:solidFill>
                  <a:srgbClr val="333333"/>
                </a:solidFill>
                <a:latin typeface="Calibri" panose="020F0502020204030204" pitchFamily="34" charset="0"/>
                <a:cs typeface="Calibri" panose="020F0502020204030204" pitchFamily="34" charset="0"/>
              </a:rPr>
              <a:t>Solar thermal to provide heating &amp; cooling Viessman </a:t>
            </a:r>
            <a:r>
              <a:rPr lang="en-IE" sz="2000" dirty="0" err="1">
                <a:solidFill>
                  <a:srgbClr val="333333"/>
                </a:solidFill>
                <a:latin typeface="Calibri" panose="020F0502020204030204" pitchFamily="34" charset="0"/>
                <a:cs typeface="Calibri" panose="020F0502020204030204" pitchFamily="34" charset="0"/>
              </a:rPr>
              <a:t>Vitosol</a:t>
            </a:r>
            <a:r>
              <a:rPr lang="en-IE" sz="2000" dirty="0">
                <a:solidFill>
                  <a:srgbClr val="333333"/>
                </a:solidFill>
                <a:latin typeface="Calibri" panose="020F0502020204030204" pitchFamily="34" charset="0"/>
                <a:cs typeface="Calibri" panose="020F0502020204030204" pitchFamily="34" charset="0"/>
              </a:rPr>
              <a:t> 200TM 70m</a:t>
            </a:r>
            <a:r>
              <a:rPr lang="en-IE" sz="2000" baseline="30000" dirty="0">
                <a:solidFill>
                  <a:srgbClr val="333333"/>
                </a:solidFill>
                <a:latin typeface="Calibri" panose="020F0502020204030204" pitchFamily="34" charset="0"/>
                <a:cs typeface="Calibri" panose="020F0502020204030204" pitchFamily="34" charset="0"/>
              </a:rPr>
              <a:t>2</a:t>
            </a:r>
            <a:r>
              <a:rPr lang="en-IE" sz="2000" dirty="0">
                <a:solidFill>
                  <a:srgbClr val="333333"/>
                </a:solidFill>
                <a:latin typeface="Calibri" panose="020F0502020204030204" pitchFamily="34" charset="0"/>
                <a:cs typeface="Calibri" panose="020F0502020204030204" pitchFamily="34" charset="0"/>
              </a:rPr>
              <a:t> area + Absorption machine</a:t>
            </a:r>
          </a:p>
        </p:txBody>
      </p:sp>
      <p:sp>
        <p:nvSpPr>
          <p:cNvPr id="9" name="Rectángulo 25">
            <a:extLst>
              <a:ext uri="{FF2B5EF4-FFF2-40B4-BE49-F238E27FC236}">
                <a16:creationId xmlns:a16="http://schemas.microsoft.com/office/drawing/2014/main" id="{B8CF5DA2-A6DB-4E46-8B28-54A5E8C1F6AB}"/>
              </a:ext>
            </a:extLst>
          </p:cNvPr>
          <p:cNvSpPr/>
          <p:nvPr userDrawn="1"/>
        </p:nvSpPr>
        <p:spPr>
          <a:xfrm>
            <a:off x="4384787" y="3878659"/>
            <a:ext cx="2867532" cy="1077218"/>
          </a:xfrm>
          <a:prstGeom prst="rect">
            <a:avLst/>
          </a:prstGeom>
        </p:spPr>
        <p:txBody>
          <a:bodyPr wrap="square">
            <a:spAutoFit/>
          </a:bodyPr>
          <a:lstStyle/>
          <a:p>
            <a:pPr>
              <a:buClr>
                <a:srgbClr val="F9B200"/>
              </a:buClr>
            </a:pPr>
            <a:r>
              <a:rPr lang="en-IE" sz="2400" b="1" dirty="0">
                <a:solidFill>
                  <a:srgbClr val="F9B200"/>
                </a:solidFill>
                <a:latin typeface="Calibri" panose="020F0502020204030204" pitchFamily="34" charset="0"/>
                <a:cs typeface="Calibri" panose="020F0502020204030204" pitchFamily="34" charset="0"/>
              </a:rPr>
              <a:t>Cooling</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Fermentation process</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Ageing</a:t>
            </a:r>
            <a:endParaRPr lang="fr-FR" sz="2000" dirty="0">
              <a:solidFill>
                <a:srgbClr val="333333"/>
              </a:solidFill>
              <a:latin typeface="Calibri" panose="020F0502020204030204" pitchFamily="34" charset="0"/>
              <a:cs typeface="Calibri" panose="020F0502020204030204" pitchFamily="34" charset="0"/>
            </a:endParaRPr>
          </a:p>
        </p:txBody>
      </p:sp>
      <p:sp>
        <p:nvSpPr>
          <p:cNvPr id="10" name="Rectángulo 26">
            <a:extLst>
              <a:ext uri="{FF2B5EF4-FFF2-40B4-BE49-F238E27FC236}">
                <a16:creationId xmlns:a16="http://schemas.microsoft.com/office/drawing/2014/main" id="{2DF6F47A-2571-4A25-8C27-AB1E1BE626A5}"/>
              </a:ext>
            </a:extLst>
          </p:cNvPr>
          <p:cNvSpPr/>
          <p:nvPr userDrawn="1"/>
        </p:nvSpPr>
        <p:spPr>
          <a:xfrm>
            <a:off x="881003" y="3878659"/>
            <a:ext cx="3668775" cy="2000548"/>
          </a:xfrm>
          <a:prstGeom prst="rect">
            <a:avLst/>
          </a:prstGeom>
        </p:spPr>
        <p:txBody>
          <a:bodyPr wrap="square">
            <a:spAutoFit/>
          </a:bodyPr>
          <a:lstStyle/>
          <a:p>
            <a:pPr>
              <a:buClr>
                <a:srgbClr val="F9B200"/>
              </a:buClr>
            </a:pPr>
            <a:r>
              <a:rPr lang="fr-FR" sz="2400" b="1" dirty="0" err="1">
                <a:solidFill>
                  <a:srgbClr val="F9B200"/>
                </a:solidFill>
                <a:latin typeface="Calibri" panose="020F0502020204030204" pitchFamily="34" charset="0"/>
                <a:cs typeface="Calibri" panose="020F0502020204030204" pitchFamily="34" charset="0"/>
              </a:rPr>
              <a:t>Heating</a:t>
            </a:r>
            <a:endParaRPr lang="fr-FR" sz="2400" b="1" dirty="0">
              <a:solidFill>
                <a:srgbClr val="F9B200"/>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Radiant </a:t>
            </a:r>
            <a:r>
              <a:rPr lang="fr-FR" sz="2000" dirty="0" err="1">
                <a:solidFill>
                  <a:srgbClr val="333333"/>
                </a:solidFill>
                <a:latin typeface="Calibri" panose="020F0502020204030204" pitchFamily="34" charset="0"/>
                <a:cs typeface="Calibri" panose="020F0502020204030204" pitchFamily="34" charset="0"/>
              </a:rPr>
              <a:t>floor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for </a:t>
            </a:r>
            <a:r>
              <a:rPr lang="fr-FR" sz="2000" dirty="0" err="1">
                <a:solidFill>
                  <a:srgbClr val="333333"/>
                </a:solidFill>
                <a:latin typeface="Calibri" panose="020F0502020204030204" pitchFamily="34" charset="0"/>
                <a:cs typeface="Calibri" panose="020F0502020204030204" pitchFamily="34" charset="0"/>
              </a:rPr>
              <a:t>malolactic</a:t>
            </a:r>
            <a:r>
              <a:rPr lang="fr-FR" sz="2000" dirty="0">
                <a:solidFill>
                  <a:srgbClr val="333333"/>
                </a:solidFill>
                <a:latin typeface="Calibri" panose="020F0502020204030204" pitchFamily="34" charset="0"/>
                <a:cs typeface="Calibri" panose="020F0502020204030204" pitchFamily="34" charset="0"/>
              </a:rPr>
              <a:t> fermentation</a:t>
            </a:r>
          </a:p>
          <a:p>
            <a:pPr marL="342900" indent="-342900">
              <a:buClr>
                <a:srgbClr val="F9B200"/>
              </a:buClr>
              <a:buFont typeface="Arial" panose="020B0604020202020204" pitchFamily="34" charset="0"/>
              <a:buChar char="•"/>
            </a:pP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for adsorption process </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Pipe </a:t>
            </a:r>
            <a:r>
              <a:rPr lang="fr-FR" sz="2000" dirty="0" err="1">
                <a:solidFill>
                  <a:srgbClr val="333333"/>
                </a:solidFill>
                <a:latin typeface="Calibri" panose="020F0502020204030204" pitchFamily="34" charset="0"/>
                <a:cs typeface="Calibri" panose="020F0502020204030204" pitchFamily="34" charset="0"/>
              </a:rPr>
              <a:t>cleaning</a:t>
            </a:r>
            <a:r>
              <a:rPr lang="fr-FR" sz="2000" dirty="0">
                <a:solidFill>
                  <a:srgbClr val="333333"/>
                </a:solidFill>
                <a:latin typeface="Calibri" panose="020F0502020204030204" pitchFamily="34" charset="0"/>
                <a:cs typeface="Calibri" panose="020F0502020204030204" pitchFamily="34" charset="0"/>
              </a:rPr>
              <a:t> &amp; </a:t>
            </a:r>
            <a:r>
              <a:rPr lang="fr-FR" sz="2000" dirty="0" err="1">
                <a:solidFill>
                  <a:srgbClr val="333333"/>
                </a:solidFill>
                <a:latin typeface="Calibri" panose="020F0502020204030204" pitchFamily="34" charset="0"/>
                <a:cs typeface="Calibri" panose="020F0502020204030204" pitchFamily="34" charset="0"/>
              </a:rPr>
              <a:t>desinfecting</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High-pressure </a:t>
            </a:r>
            <a:r>
              <a:rPr lang="fr-FR" sz="2000" dirty="0" err="1">
                <a:solidFill>
                  <a:srgbClr val="333333"/>
                </a:solidFill>
                <a:latin typeface="Calibri" panose="020F0502020204030204" pitchFamily="34" charset="0"/>
                <a:cs typeface="Calibri" panose="020F0502020204030204" pitchFamily="34" charset="0"/>
              </a:rPr>
              <a:t>cleaning</a:t>
            </a:r>
            <a:endParaRPr lang="es-ES" sz="2000" dirty="0"/>
          </a:p>
        </p:txBody>
      </p:sp>
      <p:sp>
        <p:nvSpPr>
          <p:cNvPr id="11" name="TextBox 10">
            <a:extLst>
              <a:ext uri="{FF2B5EF4-FFF2-40B4-BE49-F238E27FC236}">
                <a16:creationId xmlns:a16="http://schemas.microsoft.com/office/drawing/2014/main" id="{AD545AC3-3D4E-4E35-8696-B0CC014D32B1}"/>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First </a:t>
            </a:r>
            <a:r>
              <a:rPr lang="fr-FR" sz="3600" b="1" dirty="0" err="1">
                <a:solidFill>
                  <a:srgbClr val="F9B200"/>
                </a:solidFill>
              </a:rPr>
              <a:t>demo</a:t>
            </a:r>
            <a:r>
              <a:rPr lang="fr-FR" sz="3600" b="1" dirty="0">
                <a:solidFill>
                  <a:srgbClr val="F9B200"/>
                </a:solidFill>
              </a:rPr>
              <a:t>-site </a:t>
            </a:r>
            <a:r>
              <a:rPr lang="fr-FR" sz="3600" b="1" dirty="0" err="1">
                <a:solidFill>
                  <a:srgbClr val="F9B200"/>
                </a:solidFill>
              </a:rPr>
              <a:t>installed</a:t>
            </a:r>
            <a:endParaRPr lang="fr-FR" sz="3600" b="1" dirty="0">
              <a:solidFill>
                <a:srgbClr val="F9B200"/>
              </a:solidFill>
            </a:endParaRPr>
          </a:p>
        </p:txBody>
      </p:sp>
      <p:pic>
        <p:nvPicPr>
          <p:cNvPr id="12" name="Picture 11" descr="A close up of a logo&#10;&#10;Description automatically generated">
            <a:extLst>
              <a:ext uri="{FF2B5EF4-FFF2-40B4-BE49-F238E27FC236}">
                <a16:creationId xmlns:a16="http://schemas.microsoft.com/office/drawing/2014/main" id="{4381CE01-5402-4440-8365-31F83FC8D7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7634" y="918667"/>
            <a:ext cx="12192000" cy="2036662"/>
          </a:xfrm>
          <a:prstGeom prst="rect">
            <a:avLst/>
          </a:prstGeom>
        </p:spPr>
      </p:pic>
      <p:sp>
        <p:nvSpPr>
          <p:cNvPr id="13" name="Rectangle: Rounded Corners 12">
            <a:extLst>
              <a:ext uri="{FF2B5EF4-FFF2-40B4-BE49-F238E27FC236}">
                <a16:creationId xmlns:a16="http://schemas.microsoft.com/office/drawing/2014/main" id="{76D569B4-DCB0-4624-97B1-EE2694F522EC}"/>
              </a:ext>
            </a:extLst>
          </p:cNvPr>
          <p:cNvSpPr/>
          <p:nvPr userDrawn="1"/>
        </p:nvSpPr>
        <p:spPr>
          <a:xfrm>
            <a:off x="553075" y="6392900"/>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7" name="Slide Number Placeholder 5">
            <a:extLst>
              <a:ext uri="{FF2B5EF4-FFF2-40B4-BE49-F238E27FC236}">
                <a16:creationId xmlns:a16="http://schemas.microsoft.com/office/drawing/2014/main" id="{7DF87B3F-7F7D-4A58-891A-3BA9E07EA719}"/>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8" name="Title 1">
            <a:extLst>
              <a:ext uri="{FF2B5EF4-FFF2-40B4-BE49-F238E27FC236}">
                <a16:creationId xmlns:a16="http://schemas.microsoft.com/office/drawing/2014/main" id="{82DE882F-16C0-486C-BAB8-E2073627A91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0070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23F897-8226-4676-B3F3-12A2AC3521E2}"/>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5357EF26-C9B3-4279-B9AA-BDFD3531A0F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40D089-3848-43E4-A3BD-478BD97EDD6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Rectangle: Rounded Corners 5">
            <a:extLst>
              <a:ext uri="{FF2B5EF4-FFF2-40B4-BE49-F238E27FC236}">
                <a16:creationId xmlns:a16="http://schemas.microsoft.com/office/drawing/2014/main" id="{C1461C53-C321-4D0E-8C00-C12637F5E52A}"/>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CD436FCC-5B7B-4327-85F4-16D729738CE3}"/>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8" name="Slide Number Placeholder 9">
            <a:extLst>
              <a:ext uri="{FF2B5EF4-FFF2-40B4-BE49-F238E27FC236}">
                <a16:creationId xmlns:a16="http://schemas.microsoft.com/office/drawing/2014/main" id="{CE831D8F-5B1E-40A9-9B2C-DA93865817E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9" name="Slide Number Placeholder 2">
            <a:extLst>
              <a:ext uri="{FF2B5EF4-FFF2-40B4-BE49-F238E27FC236}">
                <a16:creationId xmlns:a16="http://schemas.microsoft.com/office/drawing/2014/main" id="{6F6EC750-1E53-481E-B4B1-9B1AD7147CC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pic>
        <p:nvPicPr>
          <p:cNvPr id="10" name="Picture 9">
            <a:extLst>
              <a:ext uri="{FF2B5EF4-FFF2-40B4-BE49-F238E27FC236}">
                <a16:creationId xmlns:a16="http://schemas.microsoft.com/office/drawing/2014/main" id="{332A1BE1-2318-4DD1-B3B7-58C8A94D1592}"/>
              </a:ext>
            </a:extLst>
          </p:cNvPr>
          <p:cNvPicPr>
            <a:picLocks noChangeAspect="1"/>
          </p:cNvPicPr>
          <p:nvPr userDrawn="1"/>
        </p:nvPicPr>
        <p:blipFill>
          <a:blip r:embed="rId2"/>
          <a:stretch>
            <a:fillRect/>
          </a:stretch>
        </p:blipFill>
        <p:spPr>
          <a:xfrm>
            <a:off x="-119334" y="2275701"/>
            <a:ext cx="12311334" cy="2446291"/>
          </a:xfrm>
          <a:prstGeom prst="rect">
            <a:avLst/>
          </a:prstGeom>
        </p:spPr>
      </p:pic>
      <p:sp>
        <p:nvSpPr>
          <p:cNvPr id="11" name="TextBox 10">
            <a:extLst>
              <a:ext uri="{FF2B5EF4-FFF2-40B4-BE49-F238E27FC236}">
                <a16:creationId xmlns:a16="http://schemas.microsoft.com/office/drawing/2014/main" id="{47BBDC3B-B694-450C-98C1-449694F9FD35}"/>
              </a:ext>
            </a:extLst>
          </p:cNvPr>
          <p:cNvSpPr txBox="1"/>
          <p:nvPr userDrawn="1"/>
        </p:nvSpPr>
        <p:spPr>
          <a:xfrm>
            <a:off x="3748035" y="857112"/>
            <a:ext cx="7761275" cy="646331"/>
          </a:xfrm>
          <a:prstGeom prst="rect">
            <a:avLst/>
          </a:prstGeom>
          <a:noFill/>
        </p:spPr>
        <p:txBody>
          <a:bodyPr wrap="square" rtlCol="0">
            <a:spAutoFit/>
          </a:bodyPr>
          <a:lstStyle/>
          <a:p>
            <a:pPr algn="r"/>
            <a:r>
              <a:rPr lang="en-GB" sz="3600" b="1" dirty="0">
                <a:solidFill>
                  <a:srgbClr val="F9B200"/>
                </a:solidFill>
              </a:rPr>
              <a:t>From 2018 to 2022 and beyond</a:t>
            </a:r>
          </a:p>
        </p:txBody>
      </p:sp>
      <p:sp>
        <p:nvSpPr>
          <p:cNvPr id="12" name="Slide Number Placeholder 5">
            <a:extLst>
              <a:ext uri="{FF2B5EF4-FFF2-40B4-BE49-F238E27FC236}">
                <a16:creationId xmlns:a16="http://schemas.microsoft.com/office/drawing/2014/main" id="{652D797B-8471-4E3A-B1AF-1E8ACB7D96D8}"/>
              </a:ext>
            </a:extLst>
          </p:cNvPr>
          <p:cNvSpPr txBox="1">
            <a:spLocks/>
          </p:cNvSpPr>
          <p:nvPr userDrawn="1"/>
        </p:nvSpPr>
        <p:spPr>
          <a:xfrm>
            <a:off x="9320092"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235154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5A44-B6B6-4A35-8CE3-064C5D3BBC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5FCAEF-5C63-4C75-A449-7472A30662FD}"/>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E0C99006-D062-40CE-8C86-6F5FC1F33AE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AE8F25D-4EE7-4276-AF01-439546D400FF}"/>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49300CE5-83CA-4602-BB2F-16BFD6F6790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AB8007FB-3EAE-4BD3-B64C-D13D81744BBB}"/>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31E3A652-AB51-4A58-8F55-C65203A2E62D}"/>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385412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HANK YOU &amp; CONTAC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E"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D7418-9E2E-4FF3-BC4A-5DE3B5E947C5}" type="datetimeFigureOut">
              <a:rPr lang="en-IE" smtClean="0"/>
              <a:t>19/05/2021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239651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FontTx/>
              <a:buNone/>
              <a:defRPr sz="2800">
                <a:solidFill>
                  <a:srgbClr val="333333"/>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fld id="{946EC56E-2C35-4D41-B2F9-7C151EF5BECA}" type="datetime1">
              <a:rPr lang="en-IE" smtClean="0"/>
              <a:t>19/05/2021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13" name="Rectangle: Rounded Corners 12"/>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a:xfrm>
            <a:off x="9266208" y="6356349"/>
            <a:ext cx="2743200" cy="365125"/>
          </a:xfrm>
        </p:spPr>
        <p:txBody>
          <a:bodyPr/>
          <a:lstStyle>
            <a:lvl1pPr>
              <a:defRPr sz="2000" b="1">
                <a:solidFill>
                  <a:srgbClr val="014268"/>
                </a:solidFill>
              </a:defRPr>
            </a:lvl1pPr>
          </a:lstStyle>
          <a:p>
            <a:fld id="{837BD54B-E92B-48D5-8440-1D6FC5D1A4B2}" type="slidenum">
              <a:rPr lang="en-IE" smtClean="0"/>
              <a:pPr/>
              <a:t>‹#›</a:t>
            </a:fld>
            <a:endParaRPr lang="en-IE" dirty="0"/>
          </a:p>
        </p:txBody>
      </p:sp>
      <p:sp>
        <p:nvSpPr>
          <p:cNvPr id="8" name="Title 1">
            <a:extLst>
              <a:ext uri="{FF2B5EF4-FFF2-40B4-BE49-F238E27FC236}">
                <a16:creationId xmlns:a16="http://schemas.microsoft.com/office/drawing/2014/main" id="{1E147CB0-58D6-4F32-8761-38CFECADE363}"/>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E8525CD-E8BC-4BB0-A610-DDA0134F55FC}"/>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53AD674-DFBA-4131-A3CD-611B31C7AD9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5751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AD3E197-496D-4B16-91B3-609F7DBD8072}"/>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9C81822B-56B5-4900-A787-1D624690399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99B7DA2-A51A-43A9-941F-03BDF1CD2F5A}"/>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13" name="Slide Number Placeholder 2">
            <a:extLst>
              <a:ext uri="{FF2B5EF4-FFF2-40B4-BE49-F238E27FC236}">
                <a16:creationId xmlns:a16="http://schemas.microsoft.com/office/drawing/2014/main" id="{08EC545F-21A9-47A7-831A-47A2DA5DB4F2}"/>
              </a:ext>
            </a:extLst>
          </p:cNvPr>
          <p:cNvSpPr txBox="1">
            <a:spLocks/>
          </p:cNvSpPr>
          <p:nvPr userDrawn="1"/>
        </p:nvSpPr>
        <p:spPr>
          <a:xfrm>
            <a:off x="9029857" y="63832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TextBox 13">
            <a:extLst>
              <a:ext uri="{FF2B5EF4-FFF2-40B4-BE49-F238E27FC236}">
                <a16:creationId xmlns:a16="http://schemas.microsoft.com/office/drawing/2014/main" id="{C528802B-EC87-473E-9381-FE4962784A2F}"/>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Concept</a:t>
            </a:r>
            <a:endParaRPr lang="en-IE" sz="3600" b="1" dirty="0">
              <a:solidFill>
                <a:srgbClr val="F9B200"/>
              </a:solidFill>
            </a:endParaRPr>
          </a:p>
        </p:txBody>
      </p:sp>
      <p:sp>
        <p:nvSpPr>
          <p:cNvPr id="15" name="Titre 1">
            <a:extLst>
              <a:ext uri="{FF2B5EF4-FFF2-40B4-BE49-F238E27FC236}">
                <a16:creationId xmlns:a16="http://schemas.microsoft.com/office/drawing/2014/main" id="{AD1A240D-5785-42A7-B00D-B11CF9A14C01}"/>
              </a:ext>
            </a:extLst>
          </p:cNvPr>
          <p:cNvSpPr txBox="1">
            <a:spLocks/>
          </p:cNvSpPr>
          <p:nvPr userDrawn="1"/>
        </p:nvSpPr>
        <p:spPr>
          <a:xfrm>
            <a:off x="6096000" y="1060746"/>
            <a:ext cx="5448457" cy="35389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dirty="0">
                <a:solidFill>
                  <a:srgbClr val="333333"/>
                </a:solidFill>
                <a:latin typeface="Calibri" panose="020F0502020204030204" pitchFamily="34" charset="0"/>
                <a:cs typeface="Calibri" panose="020F0502020204030204" pitchFamily="34" charset="0"/>
              </a:rPr>
              <a:t>Fostering the integration of solar heat in industrial processes - </a:t>
            </a:r>
            <a:r>
              <a:rPr lang="en-IE" sz="2400" b="1" dirty="0">
                <a:solidFill>
                  <a:srgbClr val="F9B000"/>
                </a:solidFill>
                <a:latin typeface="Calibri" panose="020F0502020204030204" pitchFamily="34" charset="0"/>
                <a:cs typeface="Calibri" panose="020F0502020204030204" pitchFamily="34" charset="0"/>
              </a:rPr>
              <a:t>SHIP</a:t>
            </a:r>
            <a:r>
              <a:rPr lang="en-IE" sz="2400" dirty="0">
                <a:solidFill>
                  <a:srgbClr val="333333"/>
                </a:solidFill>
                <a:latin typeface="Calibri" panose="020F0502020204030204" pitchFamily="34" charset="0"/>
                <a:cs typeface="Calibri" panose="020F0502020204030204" pitchFamily="34" charset="0"/>
              </a:rPr>
              <a:t> from agro-food sector, by developing and demonstrating a set of tools and methods for the development of industrial solar heat projects during its whole life-cycle.</a:t>
            </a:r>
            <a:r>
              <a:rPr lang="fr-FR" sz="2400" dirty="0">
                <a:solidFill>
                  <a:srgbClr val="333333"/>
                </a:solidFill>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0C86B39A-0BDA-4020-A52D-3363F2F31571}"/>
              </a:ext>
            </a:extLst>
          </p:cNvPr>
          <p:cNvSpPr/>
          <p:nvPr userDrawn="1"/>
        </p:nvSpPr>
        <p:spPr>
          <a:xfrm>
            <a:off x="138958" y="0"/>
            <a:ext cx="2833635" cy="2080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wheel&#10;&#10;Description automatically generated">
            <a:extLst>
              <a:ext uri="{FF2B5EF4-FFF2-40B4-BE49-F238E27FC236}">
                <a16:creationId xmlns:a16="http://schemas.microsoft.com/office/drawing/2014/main" id="{697E71CC-DD34-4FA1-8E60-45C53859A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483" y="1511126"/>
            <a:ext cx="4600487" cy="4067638"/>
          </a:xfrm>
          <a:prstGeom prst="rect">
            <a:avLst/>
          </a:prstGeom>
        </p:spPr>
      </p:pic>
      <p:sp>
        <p:nvSpPr>
          <p:cNvPr id="18" name="Rectangle: Rounded Corners 17">
            <a:extLst>
              <a:ext uri="{FF2B5EF4-FFF2-40B4-BE49-F238E27FC236}">
                <a16:creationId xmlns:a16="http://schemas.microsoft.com/office/drawing/2014/main" id="{1B6DC34C-F667-41AC-908D-20AB8D2640A8}"/>
              </a:ext>
            </a:extLst>
          </p:cNvPr>
          <p:cNvSpPr/>
          <p:nvPr userDrawn="1"/>
        </p:nvSpPr>
        <p:spPr>
          <a:xfrm>
            <a:off x="6206530" y="4368937"/>
            <a:ext cx="4119513" cy="1157593"/>
          </a:xfrm>
          <a:prstGeom prst="roundRect">
            <a:avLst/>
          </a:prstGeom>
          <a:solidFill>
            <a:srgbClr val="F9B000"/>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re 1">
            <a:extLst>
              <a:ext uri="{FF2B5EF4-FFF2-40B4-BE49-F238E27FC236}">
                <a16:creationId xmlns:a16="http://schemas.microsoft.com/office/drawing/2014/main" id="{3CB6EFA7-E6F5-43C0-8C0D-649CFB030566}"/>
              </a:ext>
            </a:extLst>
          </p:cNvPr>
          <p:cNvSpPr txBox="1">
            <a:spLocks/>
          </p:cNvSpPr>
          <p:nvPr userDrawn="1"/>
        </p:nvSpPr>
        <p:spPr>
          <a:xfrm>
            <a:off x="6519428" y="4309085"/>
            <a:ext cx="5448457" cy="12696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400" b="1" dirty="0">
                <a:solidFill>
                  <a:schemeClr val="bg1"/>
                </a:solidFill>
                <a:latin typeface="Calibri" panose="020F0502020204030204" pitchFamily="34" charset="0"/>
                <a:cs typeface="Calibri" panose="020F0502020204030204" pitchFamily="34" charset="0"/>
              </a:rPr>
              <a:t>BUDGET: 7.996.793,25 €  </a:t>
            </a:r>
          </a:p>
          <a:p>
            <a:pPr algn="l"/>
            <a:r>
              <a:rPr lang="en-IE" sz="2400" b="1" dirty="0">
                <a:solidFill>
                  <a:schemeClr val="bg1"/>
                </a:solidFill>
                <a:latin typeface="Calibri" panose="020F0502020204030204" pitchFamily="34" charset="0"/>
                <a:cs typeface="Calibri" panose="020F0502020204030204" pitchFamily="34" charset="0"/>
              </a:rPr>
              <a:t>DURATION: 2018-2022</a:t>
            </a:r>
          </a:p>
        </p:txBody>
      </p:sp>
      <p:sp>
        <p:nvSpPr>
          <p:cNvPr id="20" name="Title 1">
            <a:extLst>
              <a:ext uri="{FF2B5EF4-FFF2-40B4-BE49-F238E27FC236}">
                <a16:creationId xmlns:a16="http://schemas.microsoft.com/office/drawing/2014/main" id="{5972D948-7835-4E01-9A8A-87FAFBB1893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CA583104-217E-4CC1-A73C-FB364F58F1E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2" name="Slide Number Placeholder 5">
            <a:extLst>
              <a:ext uri="{FF2B5EF4-FFF2-40B4-BE49-F238E27FC236}">
                <a16:creationId xmlns:a16="http://schemas.microsoft.com/office/drawing/2014/main" id="{DD4B8B1C-09B4-42B8-B8BF-5916305719A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152544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E21665D-4D51-471B-9401-A79C07A1BDA4}"/>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0158572F-F018-4220-A2D4-BD747EA4835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5D4CF75-684D-4F1D-812D-12BB40C243AB}"/>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753058DB-1260-47EC-BC74-1AB201C9047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56CD8140-70AE-4E92-862A-4F5B87915E17}"/>
              </a:ext>
            </a:extLst>
          </p:cNvPr>
          <p:cNvSpPr txBox="1">
            <a:spLocks/>
          </p:cNvSpPr>
          <p:nvPr userDrawn="1"/>
        </p:nvSpPr>
        <p:spPr>
          <a:xfrm>
            <a:off x="8601676" y="632335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itre 1">
            <a:extLst>
              <a:ext uri="{FF2B5EF4-FFF2-40B4-BE49-F238E27FC236}">
                <a16:creationId xmlns:a16="http://schemas.microsoft.com/office/drawing/2014/main" id="{4B5E4DFC-8BD8-4289-B83A-EBADEF8D769D}"/>
              </a:ext>
            </a:extLst>
          </p:cNvPr>
          <p:cNvSpPr txBox="1">
            <a:spLocks/>
          </p:cNvSpPr>
          <p:nvPr userDrawn="1"/>
        </p:nvSpPr>
        <p:spPr>
          <a:xfrm>
            <a:off x="1788608" y="958560"/>
            <a:ext cx="2231274"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fr-FR" sz="3600" b="1" dirty="0">
                <a:solidFill>
                  <a:srgbClr val="004268"/>
                </a:solidFill>
                <a:latin typeface="Calibri" panose="020F0502020204030204" pitchFamily="34" charset="0"/>
                <a:cs typeface="Calibri" panose="020F0502020204030204" pitchFamily="34" charset="0"/>
              </a:rPr>
              <a:t>Challenges</a:t>
            </a:r>
          </a:p>
        </p:txBody>
      </p:sp>
      <p:sp>
        <p:nvSpPr>
          <p:cNvPr id="9" name="Marcador de contenido 5">
            <a:extLst>
              <a:ext uri="{FF2B5EF4-FFF2-40B4-BE49-F238E27FC236}">
                <a16:creationId xmlns:a16="http://schemas.microsoft.com/office/drawing/2014/main" id="{2B1D3F13-43E1-4035-9176-4C039CAA4302}"/>
              </a:ext>
            </a:extLst>
          </p:cNvPr>
          <p:cNvSpPr txBox="1">
            <a:spLocks/>
          </p:cNvSpPr>
          <p:nvPr userDrawn="1"/>
        </p:nvSpPr>
        <p:spPr>
          <a:xfrm>
            <a:off x="4617491" y="1935787"/>
            <a:ext cx="7350095" cy="401128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61950">
              <a:lnSpc>
                <a:spcPct val="120000"/>
              </a:lnSpc>
              <a:buClr>
                <a:srgbClr val="F9B200"/>
              </a:buClr>
            </a:pPr>
            <a:r>
              <a:rPr lang="en-US" sz="8000" b="1" dirty="0">
                <a:solidFill>
                  <a:srgbClr val="F9B200"/>
                </a:solidFill>
                <a:latin typeface="Calibri" panose="020F0502020204030204" pitchFamily="34" charset="0"/>
                <a:cs typeface="Calibri" panose="020F0502020204030204" pitchFamily="34" charset="0"/>
              </a:rPr>
              <a:t>Development of easily replicable solutions</a:t>
            </a:r>
            <a:r>
              <a:rPr lang="en-US" sz="8000" dirty="0">
                <a:solidFill>
                  <a:srgbClr val="F9B200"/>
                </a:solidFill>
                <a:latin typeface="Calibri" panose="020F0502020204030204" pitchFamily="34" charset="0"/>
                <a:cs typeface="Calibri" panose="020F0502020204030204" pitchFamily="34" charset="0"/>
              </a:rPr>
              <a:t> </a:t>
            </a:r>
            <a:r>
              <a:rPr lang="en-US" sz="8000" dirty="0">
                <a:solidFill>
                  <a:srgbClr val="333333"/>
                </a:solidFill>
                <a:latin typeface="Calibri" panose="020F0502020204030204" pitchFamily="34" charset="0"/>
                <a:cs typeface="Calibri" panose="020F0502020204030204" pitchFamily="34" charset="0"/>
              </a:rPr>
              <a:t>to increase energy efficiency and lower process heat temperature.</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suitable control strategies </a:t>
            </a:r>
            <a:r>
              <a:rPr lang="en-US" sz="8000" dirty="0">
                <a:solidFill>
                  <a:srgbClr val="333333"/>
                </a:solidFill>
                <a:latin typeface="Calibri" panose="020F0502020204030204" pitchFamily="34" charset="0"/>
                <a:cs typeface="Calibri" panose="020F0502020204030204" pitchFamily="34" charset="0"/>
              </a:rPr>
              <a:t>taking into account inertia effects, delays, influence of radiation fluctuations and susceptibility to oscillations.</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Tools validation by continuous feedback from </a:t>
            </a:r>
            <a:r>
              <a:rPr lang="en-US" sz="8000" b="1" dirty="0">
                <a:solidFill>
                  <a:srgbClr val="F9B200"/>
                </a:solidFill>
                <a:latin typeface="Calibri" panose="020F0502020204030204" pitchFamily="34" charset="0"/>
                <a:cs typeface="Calibri" panose="020F0502020204030204" pitchFamily="34" charset="0"/>
              </a:rPr>
              <a:t>real-operating systems</a:t>
            </a:r>
            <a:r>
              <a:rPr lang="en-US" sz="8000" dirty="0">
                <a:solidFill>
                  <a:srgbClr val="333333"/>
                </a:solidFill>
                <a:latin typeface="Calibri" panose="020F0502020204030204" pitchFamily="34" charset="0"/>
                <a:cs typeface="Calibri" panose="020F0502020204030204" pitchFamily="34" charset="0"/>
              </a:rPr>
              <a:t>.</a:t>
            </a:r>
          </a:p>
          <a:p>
            <a:pPr defTabSz="361950">
              <a:lnSpc>
                <a:spcPct val="120000"/>
              </a:lnSpc>
              <a:buClr>
                <a:srgbClr val="F9B200"/>
              </a:buClr>
            </a:pPr>
            <a:r>
              <a:rPr lang="en-US" sz="8000" dirty="0">
                <a:solidFill>
                  <a:srgbClr val="333333"/>
                </a:solidFill>
                <a:latin typeface="Calibri" panose="020F0502020204030204" pitchFamily="34" charset="0"/>
                <a:cs typeface="Calibri" panose="020F0502020204030204" pitchFamily="34" charset="0"/>
              </a:rPr>
              <a:t>Development of </a:t>
            </a:r>
            <a:r>
              <a:rPr lang="en-US" sz="8000" b="1" dirty="0">
                <a:solidFill>
                  <a:srgbClr val="F9B200"/>
                </a:solidFill>
                <a:latin typeface="Calibri" panose="020F0502020204030204" pitchFamily="34" charset="0"/>
                <a:cs typeface="Calibri" panose="020F0502020204030204" pitchFamily="34" charset="0"/>
              </a:rPr>
              <a:t>training from a practical methodology</a:t>
            </a:r>
            <a:r>
              <a:rPr lang="en-US" sz="8000" dirty="0">
                <a:solidFill>
                  <a:srgbClr val="333333"/>
                </a:solidFill>
                <a:latin typeface="Calibri" panose="020F0502020204030204" pitchFamily="34" charset="0"/>
                <a:cs typeface="Calibri" panose="020F0502020204030204" pitchFamily="34" charset="0"/>
              </a:rPr>
              <a:t>, making large use of</a:t>
            </a:r>
            <a:r>
              <a:rPr lang="en-US" sz="8000" b="1" dirty="0">
                <a:solidFill>
                  <a:srgbClr val="333333"/>
                </a:solidFill>
                <a:latin typeface="Calibri" panose="020F0502020204030204" pitchFamily="34" charset="0"/>
                <a:cs typeface="Calibri" panose="020F0502020204030204" pitchFamily="34" charset="0"/>
              </a:rPr>
              <a:t> </a:t>
            </a:r>
            <a:r>
              <a:rPr lang="en-US" sz="8000" b="1" i="1" dirty="0">
                <a:solidFill>
                  <a:srgbClr val="F9B200"/>
                </a:solidFill>
                <a:latin typeface="Calibri" panose="020F0502020204030204" pitchFamily="34" charset="0"/>
                <a:cs typeface="Calibri" panose="020F0502020204030204" pitchFamily="34" charset="0"/>
              </a:rPr>
              <a:t>use-cases</a:t>
            </a:r>
            <a:r>
              <a:rPr lang="en-US" sz="8000" dirty="0">
                <a:solidFill>
                  <a:srgbClr val="333333"/>
                </a:solidFill>
                <a:latin typeface="Calibri" panose="020F0502020204030204" pitchFamily="34" charset="0"/>
                <a:cs typeface="Calibri" panose="020F0502020204030204" pitchFamily="34" charset="0"/>
              </a:rPr>
              <a:t>, letting users utilize the software directly within their local environment, thus achieving a </a:t>
            </a:r>
            <a:r>
              <a:rPr lang="en-US" sz="8000" b="1" dirty="0">
                <a:solidFill>
                  <a:srgbClr val="F9B200"/>
                </a:solidFill>
                <a:latin typeface="Calibri" panose="020F0502020204030204" pitchFamily="34" charset="0"/>
                <a:cs typeface="Calibri" panose="020F0502020204030204" pitchFamily="34" charset="0"/>
              </a:rPr>
              <a:t>tailored solution to users local challenges</a:t>
            </a:r>
            <a:r>
              <a:rPr lang="en-US" sz="8000" dirty="0">
                <a:solidFill>
                  <a:srgbClr val="333333"/>
                </a:solidFill>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es-ES" dirty="0">
              <a:latin typeface="+mj-lt"/>
            </a:endParaRPr>
          </a:p>
        </p:txBody>
      </p:sp>
      <p:sp>
        <p:nvSpPr>
          <p:cNvPr id="10" name="Titre 1">
            <a:extLst>
              <a:ext uri="{FF2B5EF4-FFF2-40B4-BE49-F238E27FC236}">
                <a16:creationId xmlns:a16="http://schemas.microsoft.com/office/drawing/2014/main" id="{79EB82E4-F79A-4F48-9452-805A33A7F94C}"/>
              </a:ext>
            </a:extLst>
          </p:cNvPr>
          <p:cNvSpPr txBox="1">
            <a:spLocks/>
          </p:cNvSpPr>
          <p:nvPr userDrawn="1"/>
        </p:nvSpPr>
        <p:spPr>
          <a:xfrm>
            <a:off x="4617491" y="970528"/>
            <a:ext cx="2929727"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rgbClr val="F9B200"/>
                </a:solidFill>
                <a:latin typeface="Calibri" panose="020F0502020204030204" pitchFamily="34" charset="0"/>
                <a:cs typeface="Calibri" panose="020F0502020204030204" pitchFamily="34" charset="0"/>
              </a:rPr>
              <a:t>Solutions</a:t>
            </a:r>
          </a:p>
        </p:txBody>
      </p:sp>
      <p:sp>
        <p:nvSpPr>
          <p:cNvPr id="11" name="Rectángulo 15">
            <a:extLst>
              <a:ext uri="{FF2B5EF4-FFF2-40B4-BE49-F238E27FC236}">
                <a16:creationId xmlns:a16="http://schemas.microsoft.com/office/drawing/2014/main" id="{6FE9C03D-2F0B-480F-A7AA-44C05405FD2E}"/>
              </a:ext>
            </a:extLst>
          </p:cNvPr>
          <p:cNvSpPr/>
          <p:nvPr userDrawn="1"/>
        </p:nvSpPr>
        <p:spPr>
          <a:xfrm>
            <a:off x="1266749" y="4700110"/>
            <a:ext cx="3122594"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Integration of SHIP in existing industrial processes</a:t>
            </a:r>
          </a:p>
        </p:txBody>
      </p:sp>
      <p:sp>
        <p:nvSpPr>
          <p:cNvPr id="12" name="Rectángulo 14">
            <a:extLst>
              <a:ext uri="{FF2B5EF4-FFF2-40B4-BE49-F238E27FC236}">
                <a16:creationId xmlns:a16="http://schemas.microsoft.com/office/drawing/2014/main" id="{98829DAC-DEBE-41B9-B464-B78DCEAE02E2}"/>
              </a:ext>
            </a:extLst>
          </p:cNvPr>
          <p:cNvSpPr/>
          <p:nvPr userDrawn="1"/>
        </p:nvSpPr>
        <p:spPr>
          <a:xfrm>
            <a:off x="117682" y="3528923"/>
            <a:ext cx="2063011" cy="707886"/>
          </a:xfrm>
          <a:prstGeom prst="rect">
            <a:avLst/>
          </a:prstGeom>
        </p:spPr>
        <p:txBody>
          <a:bodyPr wrap="square">
            <a:spAutoFit/>
          </a:bodyPr>
          <a:lstStyle/>
          <a:p>
            <a:pPr algn="r">
              <a:buClr>
                <a:srgbClr val="004268"/>
              </a:buClr>
            </a:pPr>
            <a:r>
              <a:rPr lang="en-IE" sz="2000" dirty="0">
                <a:solidFill>
                  <a:srgbClr val="333333"/>
                </a:solidFill>
                <a:latin typeface="Calibri" panose="020F0502020204030204" pitchFamily="34" charset="0"/>
                <a:cs typeface="Calibri" panose="020F0502020204030204" pitchFamily="34" charset="0"/>
              </a:rPr>
              <a:t>Economic competitiveness</a:t>
            </a:r>
          </a:p>
        </p:txBody>
      </p:sp>
      <p:pic>
        <p:nvPicPr>
          <p:cNvPr id="13" name="Picture 12" descr="A picture containing drawing, food&#10;&#10;Description automatically generated">
            <a:extLst>
              <a:ext uri="{FF2B5EF4-FFF2-40B4-BE49-F238E27FC236}">
                <a16:creationId xmlns:a16="http://schemas.microsoft.com/office/drawing/2014/main" id="{E1089612-0D02-4A67-8B5B-BFFE86D3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937" y="1923819"/>
            <a:ext cx="1600989" cy="16051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837ABB6-ADA4-4761-BC1E-9AAB1E4999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3864" y="2387134"/>
            <a:ext cx="2277722" cy="2283578"/>
          </a:xfrm>
          <a:prstGeom prst="rect">
            <a:avLst/>
          </a:prstGeom>
        </p:spPr>
      </p:pic>
      <p:sp>
        <p:nvSpPr>
          <p:cNvPr id="15" name="TextBox 14">
            <a:extLst>
              <a:ext uri="{FF2B5EF4-FFF2-40B4-BE49-F238E27FC236}">
                <a16:creationId xmlns:a16="http://schemas.microsoft.com/office/drawing/2014/main" id="{D9B6B373-A22A-491C-BE7A-EA3E2E5B9C4E}"/>
              </a:ext>
            </a:extLst>
          </p:cNvPr>
          <p:cNvSpPr txBox="1"/>
          <p:nvPr userDrawn="1"/>
        </p:nvSpPr>
        <p:spPr>
          <a:xfrm>
            <a:off x="4021090" y="857112"/>
            <a:ext cx="7488220" cy="646331"/>
          </a:xfrm>
          <a:prstGeom prst="rect">
            <a:avLst/>
          </a:prstGeom>
          <a:noFill/>
        </p:spPr>
        <p:txBody>
          <a:bodyPr wrap="square" rtlCol="0">
            <a:spAutoFit/>
          </a:bodyPr>
          <a:lstStyle/>
          <a:p>
            <a:pPr algn="r"/>
            <a:r>
              <a:rPr lang="fr-FR" sz="3600" b="1" dirty="0">
                <a:solidFill>
                  <a:srgbClr val="F9B200"/>
                </a:solidFill>
              </a:rPr>
              <a:t>Project</a:t>
            </a:r>
            <a:endParaRPr lang="en-IE" sz="3600" b="1" dirty="0">
              <a:solidFill>
                <a:srgbClr val="F9B200"/>
              </a:solidFill>
            </a:endParaRPr>
          </a:p>
        </p:txBody>
      </p:sp>
      <p:sp>
        <p:nvSpPr>
          <p:cNvPr id="16" name="Title 1">
            <a:extLst>
              <a:ext uri="{FF2B5EF4-FFF2-40B4-BE49-F238E27FC236}">
                <a16:creationId xmlns:a16="http://schemas.microsoft.com/office/drawing/2014/main" id="{C5EF5085-5CBB-4F4A-90A2-1742A4087A00}"/>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4D46B92-8B35-4D16-A841-43DF979DB84A}"/>
              </a:ext>
            </a:extLst>
          </p:cNvPr>
          <p:cNvSpPr/>
          <p:nvPr userDrawn="1"/>
        </p:nvSpPr>
        <p:spPr>
          <a:xfrm>
            <a:off x="397565" y="6365029"/>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20" name="Slide Number Placeholder 5">
            <a:extLst>
              <a:ext uri="{FF2B5EF4-FFF2-40B4-BE49-F238E27FC236}">
                <a16:creationId xmlns:a16="http://schemas.microsoft.com/office/drawing/2014/main" id="{33F4EB52-5096-4CA1-85FE-235826ECE103}"/>
              </a:ext>
            </a:extLst>
          </p:cNvPr>
          <p:cNvSpPr txBox="1">
            <a:spLocks/>
          </p:cNvSpPr>
          <p:nvPr userDrawn="1"/>
        </p:nvSpPr>
        <p:spPr>
          <a:xfrm>
            <a:off x="9266208" y="63047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40011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75B27F-3366-4C75-A40B-7529204D47FF}"/>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CA96B17C-0E1F-4975-A5C9-1982047D12B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9F88FB2-8C32-4075-83D9-CD279F3B01BE}"/>
              </a:ext>
            </a:extLst>
          </p:cNvPr>
          <p:cNvSpPr>
            <a:spLocks noGrp="1"/>
          </p:cNvSpPr>
          <p:nvPr>
            <p:ph type="sldNum" sz="quarter" idx="12"/>
          </p:nvPr>
        </p:nvSpPr>
        <p:spPr/>
        <p:txBody>
          <a:bodyPr/>
          <a:lstStyle/>
          <a:p>
            <a:fld id="{837BD54B-E92B-48D5-8440-1D6FC5D1A4B2}" type="slidenum">
              <a:rPr lang="en-IE" smtClean="0"/>
              <a:pPr/>
              <a:t>‹#›</a:t>
            </a:fld>
            <a:endParaRPr lang="en-IE" dirty="0"/>
          </a:p>
        </p:txBody>
      </p:sp>
      <p:pic>
        <p:nvPicPr>
          <p:cNvPr id="6" name="Picture 5">
            <a:extLst>
              <a:ext uri="{FF2B5EF4-FFF2-40B4-BE49-F238E27FC236}">
                <a16:creationId xmlns:a16="http://schemas.microsoft.com/office/drawing/2014/main" id="{8660B91B-02E8-418B-BC20-8E3BFC08E8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5486" y="1176207"/>
            <a:ext cx="1644465" cy="671177"/>
          </a:xfrm>
          <a:prstGeom prst="rect">
            <a:avLst/>
          </a:prstGeom>
        </p:spPr>
      </p:pic>
      <p:pic>
        <p:nvPicPr>
          <p:cNvPr id="7" name="Picture 6">
            <a:extLst>
              <a:ext uri="{FF2B5EF4-FFF2-40B4-BE49-F238E27FC236}">
                <a16:creationId xmlns:a16="http://schemas.microsoft.com/office/drawing/2014/main" id="{ADA84EE7-8113-4105-B62A-CCEFF0D1FA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093" t="29051" r="20712" b="28606"/>
          <a:stretch/>
        </p:blipFill>
        <p:spPr>
          <a:xfrm>
            <a:off x="1765711" y="4427039"/>
            <a:ext cx="812832" cy="418103"/>
          </a:xfrm>
          <a:prstGeom prst="rect">
            <a:avLst/>
          </a:prstGeom>
        </p:spPr>
      </p:pic>
      <p:sp>
        <p:nvSpPr>
          <p:cNvPr id="8" name="Oval 7">
            <a:extLst>
              <a:ext uri="{FF2B5EF4-FFF2-40B4-BE49-F238E27FC236}">
                <a16:creationId xmlns:a16="http://schemas.microsoft.com/office/drawing/2014/main" id="{6CB51358-05AA-4456-9B17-EB35B5B22F28}"/>
              </a:ext>
            </a:extLst>
          </p:cNvPr>
          <p:cNvSpPr/>
          <p:nvPr userDrawn="1"/>
        </p:nvSpPr>
        <p:spPr>
          <a:xfrm>
            <a:off x="900989" y="3798414"/>
            <a:ext cx="1954473" cy="1918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a:extLst>
              <a:ext uri="{FF2B5EF4-FFF2-40B4-BE49-F238E27FC236}">
                <a16:creationId xmlns:a16="http://schemas.microsoft.com/office/drawing/2014/main" id="{4A8513E7-9913-4BF8-B419-B4447A0BD4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8280" y="4026266"/>
            <a:ext cx="2054694" cy="731069"/>
          </a:xfrm>
          <a:prstGeom prst="rect">
            <a:avLst/>
          </a:prstGeom>
        </p:spPr>
      </p:pic>
      <p:pic>
        <p:nvPicPr>
          <p:cNvPr id="10" name="Picture 9">
            <a:extLst>
              <a:ext uri="{FF2B5EF4-FFF2-40B4-BE49-F238E27FC236}">
                <a16:creationId xmlns:a16="http://schemas.microsoft.com/office/drawing/2014/main" id="{A7267434-3357-442A-8248-F072486974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1641" y="3993815"/>
            <a:ext cx="663979" cy="763520"/>
          </a:xfrm>
          <a:prstGeom prst="rect">
            <a:avLst/>
          </a:prstGeom>
        </p:spPr>
      </p:pic>
      <p:pic>
        <p:nvPicPr>
          <p:cNvPr id="11" name="Picture 10">
            <a:extLst>
              <a:ext uri="{FF2B5EF4-FFF2-40B4-BE49-F238E27FC236}">
                <a16:creationId xmlns:a16="http://schemas.microsoft.com/office/drawing/2014/main" id="{06FA9E0E-4F80-4043-A5EB-9171C8CC73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65486" y="2153302"/>
            <a:ext cx="2183349" cy="478136"/>
          </a:xfrm>
          <a:prstGeom prst="rect">
            <a:avLst/>
          </a:prstGeom>
        </p:spPr>
      </p:pic>
      <p:pic>
        <p:nvPicPr>
          <p:cNvPr id="12" name="Picture 11">
            <a:extLst>
              <a:ext uri="{FF2B5EF4-FFF2-40B4-BE49-F238E27FC236}">
                <a16:creationId xmlns:a16="http://schemas.microsoft.com/office/drawing/2014/main" id="{A15BCD59-D06C-4929-99D5-0322B7E907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825219" y="2117434"/>
            <a:ext cx="2301765" cy="502915"/>
          </a:xfrm>
          <a:prstGeom prst="rect">
            <a:avLst/>
          </a:prstGeom>
        </p:spPr>
      </p:pic>
      <p:pic>
        <p:nvPicPr>
          <p:cNvPr id="13" name="Picture 12">
            <a:extLst>
              <a:ext uri="{FF2B5EF4-FFF2-40B4-BE49-F238E27FC236}">
                <a16:creationId xmlns:a16="http://schemas.microsoft.com/office/drawing/2014/main" id="{DF98882C-9A80-4568-8DDC-1165CE30EA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74188" y="2153302"/>
            <a:ext cx="1200984" cy="554882"/>
          </a:xfrm>
          <a:prstGeom prst="rect">
            <a:avLst/>
          </a:prstGeom>
        </p:spPr>
      </p:pic>
      <p:sp>
        <p:nvSpPr>
          <p:cNvPr id="14" name="Oval 13">
            <a:extLst>
              <a:ext uri="{FF2B5EF4-FFF2-40B4-BE49-F238E27FC236}">
                <a16:creationId xmlns:a16="http://schemas.microsoft.com/office/drawing/2014/main" id="{736FAEB2-2CB6-48BB-9F7B-D3D1BA80B802}"/>
              </a:ext>
            </a:extLst>
          </p:cNvPr>
          <p:cNvSpPr/>
          <p:nvPr userDrawn="1"/>
        </p:nvSpPr>
        <p:spPr>
          <a:xfrm>
            <a:off x="6810375" y="3428156"/>
            <a:ext cx="1819688" cy="1794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4440E3DF-5F6F-4EAE-A19A-B7F411AA08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85778" y="3157859"/>
            <a:ext cx="708236" cy="577747"/>
          </a:xfrm>
          <a:prstGeom prst="rect">
            <a:avLst/>
          </a:prstGeom>
        </p:spPr>
      </p:pic>
      <p:pic>
        <p:nvPicPr>
          <p:cNvPr id="16" name="Picture 15">
            <a:extLst>
              <a:ext uri="{FF2B5EF4-FFF2-40B4-BE49-F238E27FC236}">
                <a16:creationId xmlns:a16="http://schemas.microsoft.com/office/drawing/2014/main" id="{506CB857-3F1E-47D1-AC3C-D893E31000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71404" y="3157859"/>
            <a:ext cx="1146959" cy="512309"/>
          </a:xfrm>
          <a:prstGeom prst="rect">
            <a:avLst/>
          </a:prstGeom>
        </p:spPr>
      </p:pic>
      <p:pic>
        <p:nvPicPr>
          <p:cNvPr id="17" name="Picture 16">
            <a:extLst>
              <a:ext uri="{FF2B5EF4-FFF2-40B4-BE49-F238E27FC236}">
                <a16:creationId xmlns:a16="http://schemas.microsoft.com/office/drawing/2014/main" id="{2015651E-894B-47DD-ACCA-A54555FF1A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1956" y="3047083"/>
            <a:ext cx="936473" cy="690255"/>
          </a:xfrm>
          <a:prstGeom prst="rect">
            <a:avLst/>
          </a:prstGeom>
        </p:spPr>
      </p:pic>
      <p:pic>
        <p:nvPicPr>
          <p:cNvPr id="18" name="Picture 17">
            <a:extLst>
              <a:ext uri="{FF2B5EF4-FFF2-40B4-BE49-F238E27FC236}">
                <a16:creationId xmlns:a16="http://schemas.microsoft.com/office/drawing/2014/main" id="{C86E616E-DF15-4D8B-BA1B-30FEDFCC45E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95958" y="4909123"/>
            <a:ext cx="1756055" cy="802478"/>
          </a:xfrm>
          <a:prstGeom prst="rect">
            <a:avLst/>
          </a:prstGeom>
        </p:spPr>
      </p:pic>
      <p:pic>
        <p:nvPicPr>
          <p:cNvPr id="19" name="Imagen 8" descr="Imagen que contiene objeto, reloj, firmar&#10;&#10;Descripción generada automáticamente">
            <a:extLst>
              <a:ext uri="{FF2B5EF4-FFF2-40B4-BE49-F238E27FC236}">
                <a16:creationId xmlns:a16="http://schemas.microsoft.com/office/drawing/2014/main" id="{C9622738-D4FA-437D-A7BA-4B6E8DD75A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24371" y="3178226"/>
            <a:ext cx="1099166" cy="549583"/>
          </a:xfrm>
          <a:prstGeom prst="rect">
            <a:avLst/>
          </a:prstGeom>
        </p:spPr>
      </p:pic>
      <p:sp>
        <p:nvSpPr>
          <p:cNvPr id="20" name="TextBox 19">
            <a:extLst>
              <a:ext uri="{FF2B5EF4-FFF2-40B4-BE49-F238E27FC236}">
                <a16:creationId xmlns:a16="http://schemas.microsoft.com/office/drawing/2014/main" id="{51314673-AD5E-4428-80FF-1B922E535FA9}"/>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a:solidFill>
                  <a:srgbClr val="F9B200"/>
                </a:solidFill>
              </a:rPr>
              <a:t>Partners</a:t>
            </a:r>
            <a:endParaRPr lang="en-IE" sz="3600" b="1" dirty="0">
              <a:solidFill>
                <a:srgbClr val="F9B200"/>
              </a:solidFill>
            </a:endParaRPr>
          </a:p>
        </p:txBody>
      </p:sp>
      <p:pic>
        <p:nvPicPr>
          <p:cNvPr id="21" name="Picture 20">
            <a:extLst>
              <a:ext uri="{FF2B5EF4-FFF2-40B4-BE49-F238E27FC236}">
                <a16:creationId xmlns:a16="http://schemas.microsoft.com/office/drawing/2014/main" id="{2EC3A66F-9B26-46A9-BE52-21F5C0AABE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18685" y="4084558"/>
            <a:ext cx="1373054" cy="502915"/>
          </a:xfrm>
          <a:prstGeom prst="rect">
            <a:avLst/>
          </a:prstGeom>
        </p:spPr>
      </p:pic>
      <p:pic>
        <p:nvPicPr>
          <p:cNvPr id="22" name="Picture 21">
            <a:extLst>
              <a:ext uri="{FF2B5EF4-FFF2-40B4-BE49-F238E27FC236}">
                <a16:creationId xmlns:a16="http://schemas.microsoft.com/office/drawing/2014/main" id="{49F48322-A9B1-4CA1-996B-273FFA201D3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2501" t="29496" r="22434" b="30223"/>
          <a:stretch/>
        </p:blipFill>
        <p:spPr>
          <a:xfrm>
            <a:off x="7917662" y="4129666"/>
            <a:ext cx="1146960" cy="593155"/>
          </a:xfrm>
          <a:prstGeom prst="rect">
            <a:avLst/>
          </a:prstGeom>
        </p:spPr>
      </p:pic>
      <p:pic>
        <p:nvPicPr>
          <p:cNvPr id="23" name="Picture 22">
            <a:extLst>
              <a:ext uri="{FF2B5EF4-FFF2-40B4-BE49-F238E27FC236}">
                <a16:creationId xmlns:a16="http://schemas.microsoft.com/office/drawing/2014/main" id="{D896B14D-85C7-4413-BB5B-18EC878F6DE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329047" y="3918376"/>
            <a:ext cx="1533708" cy="828822"/>
          </a:xfrm>
          <a:prstGeom prst="rect">
            <a:avLst/>
          </a:prstGeom>
        </p:spPr>
      </p:pic>
      <p:sp>
        <p:nvSpPr>
          <p:cNvPr id="24" name="Rectangle: Rounded Corners 23">
            <a:extLst>
              <a:ext uri="{FF2B5EF4-FFF2-40B4-BE49-F238E27FC236}">
                <a16:creationId xmlns:a16="http://schemas.microsoft.com/office/drawing/2014/main" id="{9954596D-8DB7-49B2-9EDF-EF5E5090DE24}"/>
              </a:ext>
            </a:extLst>
          </p:cNvPr>
          <p:cNvSpPr/>
          <p:nvPr userDrawn="1"/>
        </p:nvSpPr>
        <p:spPr>
          <a:xfrm>
            <a:off x="-200967" y="1202541"/>
            <a:ext cx="4234839" cy="648099"/>
          </a:xfrm>
          <a:prstGeom prst="roundRect">
            <a:avLst/>
          </a:prstGeom>
          <a:solidFill>
            <a:schemeClr val="bg2"/>
          </a:solidFill>
          <a:ln>
            <a:no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a:t>
            </a:r>
            <a:endParaRPr lang="en-GB" dirty="0"/>
          </a:p>
        </p:txBody>
      </p:sp>
      <p:sp>
        <p:nvSpPr>
          <p:cNvPr id="25" name="Rectangle: Rounded Corners 24">
            <a:extLst>
              <a:ext uri="{FF2B5EF4-FFF2-40B4-BE49-F238E27FC236}">
                <a16:creationId xmlns:a16="http://schemas.microsoft.com/office/drawing/2014/main" id="{641DFD64-CE17-4CF5-B220-1F66F9AD5092}"/>
              </a:ext>
            </a:extLst>
          </p:cNvPr>
          <p:cNvSpPr/>
          <p:nvPr userDrawn="1"/>
        </p:nvSpPr>
        <p:spPr>
          <a:xfrm>
            <a:off x="-271304" y="2153302"/>
            <a:ext cx="4305178" cy="6481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BC5B9C0-48A8-432A-8CD7-C04ABAC22A16}"/>
              </a:ext>
            </a:extLst>
          </p:cNvPr>
          <p:cNvSpPr/>
          <p:nvPr userDrawn="1"/>
        </p:nvSpPr>
        <p:spPr>
          <a:xfrm>
            <a:off x="-130629" y="3105911"/>
            <a:ext cx="4164501" cy="6481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38C3E229-3BF5-470E-A576-562351DD4D8D}"/>
              </a:ext>
            </a:extLst>
          </p:cNvPr>
          <p:cNvSpPr/>
          <p:nvPr userDrawn="1"/>
        </p:nvSpPr>
        <p:spPr>
          <a:xfrm>
            <a:off x="-130629" y="4060128"/>
            <a:ext cx="4164503" cy="653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E9DC269-162E-4B2C-B290-7843500CA79C}"/>
              </a:ext>
            </a:extLst>
          </p:cNvPr>
          <p:cNvSpPr/>
          <p:nvPr userDrawn="1"/>
        </p:nvSpPr>
        <p:spPr>
          <a:xfrm>
            <a:off x="-130629" y="5019066"/>
            <a:ext cx="4154331" cy="653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lide Number Placeholder 2">
            <a:extLst>
              <a:ext uri="{FF2B5EF4-FFF2-40B4-BE49-F238E27FC236}">
                <a16:creationId xmlns:a16="http://schemas.microsoft.com/office/drawing/2014/main" id="{B5B98DA1-F7B8-4FED-93CD-33C01BEF336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30" name="TextBox 29">
            <a:extLst>
              <a:ext uri="{FF2B5EF4-FFF2-40B4-BE49-F238E27FC236}">
                <a16:creationId xmlns:a16="http://schemas.microsoft.com/office/drawing/2014/main" id="{2BF99AF7-938D-4FF7-B870-6FA89F875F3B}"/>
              </a:ext>
            </a:extLst>
          </p:cNvPr>
          <p:cNvSpPr txBox="1"/>
          <p:nvPr userDrawn="1"/>
        </p:nvSpPr>
        <p:spPr>
          <a:xfrm>
            <a:off x="608582" y="1267236"/>
            <a:ext cx="3276600" cy="461665"/>
          </a:xfrm>
          <a:prstGeom prst="rect">
            <a:avLst/>
          </a:prstGeom>
          <a:noFill/>
        </p:spPr>
        <p:txBody>
          <a:bodyPr wrap="square" rtlCol="0">
            <a:spAutoFit/>
          </a:bodyPr>
          <a:lstStyle/>
          <a:p>
            <a:pPr algn="r">
              <a:buClr>
                <a:srgbClr val="F9B200"/>
              </a:buClr>
            </a:pPr>
            <a:r>
              <a:rPr lang="fr-FR" sz="2400" b="1" dirty="0">
                <a:solidFill>
                  <a:srgbClr val="333333"/>
                </a:solidFill>
              </a:rPr>
              <a:t>Coordination</a:t>
            </a:r>
          </a:p>
        </p:txBody>
      </p:sp>
      <p:sp>
        <p:nvSpPr>
          <p:cNvPr id="31" name="TextBox 30">
            <a:extLst>
              <a:ext uri="{FF2B5EF4-FFF2-40B4-BE49-F238E27FC236}">
                <a16:creationId xmlns:a16="http://schemas.microsoft.com/office/drawing/2014/main" id="{1BA4CAE9-E676-466B-AD58-26BF59404823}"/>
              </a:ext>
            </a:extLst>
          </p:cNvPr>
          <p:cNvSpPr txBox="1"/>
          <p:nvPr userDrawn="1"/>
        </p:nvSpPr>
        <p:spPr>
          <a:xfrm>
            <a:off x="107164" y="2246519"/>
            <a:ext cx="4072774" cy="461665"/>
          </a:xfrm>
          <a:prstGeom prst="rect">
            <a:avLst/>
          </a:prstGeom>
          <a:noFill/>
        </p:spPr>
        <p:txBody>
          <a:bodyPr wrap="square" rtlCol="0">
            <a:spAutoFit/>
          </a:bodyPr>
          <a:lstStyle/>
          <a:p>
            <a:pPr>
              <a:buClr>
                <a:srgbClr val="F9B200"/>
              </a:buClr>
            </a:pPr>
            <a:r>
              <a:rPr lang="fr-FR" sz="2400" b="1" dirty="0">
                <a:solidFill>
                  <a:srgbClr val="333333"/>
                </a:solidFill>
              </a:rPr>
              <a:t>Solar technologies providers</a:t>
            </a:r>
          </a:p>
        </p:txBody>
      </p:sp>
      <p:sp>
        <p:nvSpPr>
          <p:cNvPr id="32" name="TextBox 31">
            <a:extLst>
              <a:ext uri="{FF2B5EF4-FFF2-40B4-BE49-F238E27FC236}">
                <a16:creationId xmlns:a16="http://schemas.microsoft.com/office/drawing/2014/main" id="{15BE8F0C-AF55-4B1A-949D-F3821828A610}"/>
              </a:ext>
            </a:extLst>
          </p:cNvPr>
          <p:cNvSpPr txBox="1"/>
          <p:nvPr userDrawn="1"/>
        </p:nvSpPr>
        <p:spPr>
          <a:xfrm>
            <a:off x="559229" y="3198159"/>
            <a:ext cx="3276600" cy="461665"/>
          </a:xfrm>
          <a:prstGeom prst="rect">
            <a:avLst/>
          </a:prstGeom>
          <a:noFill/>
        </p:spPr>
        <p:txBody>
          <a:bodyPr wrap="square" rtlCol="0">
            <a:spAutoFit/>
          </a:bodyPr>
          <a:lstStyle/>
          <a:p>
            <a:pPr algn="r">
              <a:buClr>
                <a:srgbClr val="F9B200"/>
              </a:buClr>
            </a:pPr>
            <a:r>
              <a:rPr lang="fr-FR" sz="2400" b="1" dirty="0">
                <a:solidFill>
                  <a:srgbClr val="333333"/>
                </a:solidFill>
              </a:rPr>
              <a:t>R&amp;D and consulting</a:t>
            </a:r>
          </a:p>
        </p:txBody>
      </p:sp>
      <p:sp>
        <p:nvSpPr>
          <p:cNvPr id="33" name="TextBox 32">
            <a:extLst>
              <a:ext uri="{FF2B5EF4-FFF2-40B4-BE49-F238E27FC236}">
                <a16:creationId xmlns:a16="http://schemas.microsoft.com/office/drawing/2014/main" id="{9F3D59A9-1FD0-42AE-9DFF-89EB7F85B1B1}"/>
              </a:ext>
            </a:extLst>
          </p:cNvPr>
          <p:cNvSpPr txBox="1"/>
          <p:nvPr userDrawn="1"/>
        </p:nvSpPr>
        <p:spPr>
          <a:xfrm>
            <a:off x="591614" y="4142197"/>
            <a:ext cx="3276600" cy="461665"/>
          </a:xfrm>
          <a:prstGeom prst="rect">
            <a:avLst/>
          </a:prstGeom>
          <a:noFill/>
        </p:spPr>
        <p:txBody>
          <a:bodyPr wrap="square" rtlCol="0">
            <a:spAutoFit/>
          </a:bodyPr>
          <a:lstStyle/>
          <a:p>
            <a:pPr algn="r">
              <a:buClr>
                <a:srgbClr val="F9B200"/>
              </a:buClr>
            </a:pPr>
            <a:r>
              <a:rPr lang="fr-FR" sz="2400" b="1" dirty="0">
                <a:solidFill>
                  <a:srgbClr val="333333"/>
                </a:solidFill>
              </a:rPr>
              <a:t>Agro-</a:t>
            </a:r>
            <a:r>
              <a:rPr lang="fr-FR" sz="2400" b="1" dirty="0" err="1">
                <a:solidFill>
                  <a:srgbClr val="333333"/>
                </a:solidFill>
              </a:rPr>
              <a:t>food</a:t>
            </a:r>
            <a:r>
              <a:rPr lang="fr-FR" sz="2400" b="1" dirty="0">
                <a:solidFill>
                  <a:srgbClr val="333333"/>
                </a:solidFill>
              </a:rPr>
              <a:t> </a:t>
            </a:r>
            <a:r>
              <a:rPr lang="fr-FR" sz="2400" b="1" dirty="0" err="1">
                <a:solidFill>
                  <a:srgbClr val="333333"/>
                </a:solidFill>
              </a:rPr>
              <a:t>field</a:t>
            </a:r>
            <a:r>
              <a:rPr lang="fr-FR" sz="2400" b="1" dirty="0">
                <a:solidFill>
                  <a:srgbClr val="333333"/>
                </a:solidFill>
              </a:rPr>
              <a:t> experts</a:t>
            </a:r>
          </a:p>
        </p:txBody>
      </p:sp>
      <p:sp>
        <p:nvSpPr>
          <p:cNvPr id="34" name="TextBox 33">
            <a:extLst>
              <a:ext uri="{FF2B5EF4-FFF2-40B4-BE49-F238E27FC236}">
                <a16:creationId xmlns:a16="http://schemas.microsoft.com/office/drawing/2014/main" id="{2451A907-1317-47F9-B8B9-BF78187115E8}"/>
              </a:ext>
            </a:extLst>
          </p:cNvPr>
          <p:cNvSpPr txBox="1"/>
          <p:nvPr userDrawn="1"/>
        </p:nvSpPr>
        <p:spPr>
          <a:xfrm>
            <a:off x="401920" y="5058988"/>
            <a:ext cx="3483262" cy="461665"/>
          </a:xfrm>
          <a:prstGeom prst="rect">
            <a:avLst/>
          </a:prstGeom>
          <a:noFill/>
        </p:spPr>
        <p:txBody>
          <a:bodyPr wrap="square" rtlCol="0">
            <a:spAutoFit/>
          </a:bodyPr>
          <a:lstStyle/>
          <a:p>
            <a:pPr algn="r">
              <a:buClr>
                <a:srgbClr val="F9B200"/>
              </a:buClr>
            </a:pPr>
            <a:r>
              <a:rPr lang="fr-FR" sz="2400" b="1" dirty="0">
                <a:solidFill>
                  <a:srgbClr val="333333"/>
                </a:solidFill>
              </a:rPr>
              <a:t>Dissemination &amp; Training</a:t>
            </a:r>
          </a:p>
        </p:txBody>
      </p:sp>
      <p:pic>
        <p:nvPicPr>
          <p:cNvPr id="35" name="Picture 34" descr="A picture containing drawing&#10;&#10;Description automatically generated">
            <a:extLst>
              <a:ext uri="{FF2B5EF4-FFF2-40B4-BE49-F238E27FC236}">
                <a16:creationId xmlns:a16="http://schemas.microsoft.com/office/drawing/2014/main" id="{B7400146-3FE5-41A9-9E76-43960EAB31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65486" y="3094718"/>
            <a:ext cx="1675500" cy="666876"/>
          </a:xfrm>
          <a:prstGeom prst="rect">
            <a:avLst/>
          </a:prstGeom>
        </p:spPr>
      </p:pic>
      <p:sp>
        <p:nvSpPr>
          <p:cNvPr id="66" name="Rectangle: Rounded Corners 65">
            <a:extLst>
              <a:ext uri="{FF2B5EF4-FFF2-40B4-BE49-F238E27FC236}">
                <a16:creationId xmlns:a16="http://schemas.microsoft.com/office/drawing/2014/main" id="{B920EB58-CE7B-4DC3-89D7-0D0AF36F06DD}"/>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67" name="Slide Number Placeholder 5">
            <a:extLst>
              <a:ext uri="{FF2B5EF4-FFF2-40B4-BE49-F238E27FC236}">
                <a16:creationId xmlns:a16="http://schemas.microsoft.com/office/drawing/2014/main" id="{A689DE19-4659-4140-BF0E-9DDB8638ECE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68" name="Title 1">
            <a:extLst>
              <a:ext uri="{FF2B5EF4-FFF2-40B4-BE49-F238E27FC236}">
                <a16:creationId xmlns:a16="http://schemas.microsoft.com/office/drawing/2014/main" id="{F500DDCC-0B68-4091-889C-29B8A973A71D}"/>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3074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ECTED RESUL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85F0522-4B29-4B02-B577-D5E04F34C705}"/>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6C72957F-610B-4C7E-8722-01266279D0D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704A62ED-CBE0-4CA7-B6D4-80918733BB4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2099D2BD-1820-48CA-8C1E-76DBED4D19F3}"/>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1F193EC8-0405-4617-B6E8-C8AC1FB4BDC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5AACA5E6-3CED-434E-929A-68CC91836C90}"/>
              </a:ext>
            </a:extLst>
          </p:cNvPr>
          <p:cNvSpPr txBox="1"/>
          <p:nvPr userDrawn="1"/>
        </p:nvSpPr>
        <p:spPr>
          <a:xfrm>
            <a:off x="515960" y="487780"/>
            <a:ext cx="7113946" cy="1015663"/>
          </a:xfrm>
          <a:prstGeom prst="rect">
            <a:avLst/>
          </a:prstGeom>
          <a:noFill/>
        </p:spPr>
        <p:txBody>
          <a:bodyPr wrap="square" rtlCol="0">
            <a:spAutoFit/>
          </a:bodyPr>
          <a:lstStyle/>
          <a:p>
            <a:r>
              <a:rPr lang="en-IE" sz="2000" b="1" dirty="0">
                <a:solidFill>
                  <a:srgbClr val="01426A"/>
                </a:solidFill>
                <a:latin typeface="Calibri" panose="020F0502020204030204" pitchFamily="34" charset="0"/>
                <a:cs typeface="Calibri" panose="020F0502020204030204" pitchFamily="34" charset="0"/>
              </a:rPr>
              <a:t>SHIP</a:t>
            </a:r>
            <a:r>
              <a:rPr lang="en-IE" sz="2000" b="1" dirty="0">
                <a:solidFill>
                  <a:srgbClr val="F9B000"/>
                </a:solidFill>
                <a:latin typeface="Calibri" panose="020F0502020204030204" pitchFamily="34" charset="0"/>
                <a:cs typeface="Calibri" panose="020F0502020204030204" pitchFamily="34" charset="0"/>
              </a:rPr>
              <a:t>2</a:t>
            </a:r>
            <a:r>
              <a:rPr lang="en-IE" sz="2000" b="1" dirty="0">
                <a:solidFill>
                  <a:srgbClr val="01426A"/>
                </a:solidFill>
                <a:latin typeface="Calibri" panose="020F0502020204030204" pitchFamily="34" charset="0"/>
                <a:cs typeface="Calibri" panose="020F0502020204030204" pitchFamily="34" charset="0"/>
              </a:rPr>
              <a:t>FAIR</a:t>
            </a:r>
            <a:r>
              <a:rPr lang="en-IE" sz="2000" dirty="0">
                <a:solidFill>
                  <a:srgbClr val="333333"/>
                </a:solidFill>
                <a:latin typeface="Calibri" panose="020F0502020204030204" pitchFamily="34" charset="0"/>
                <a:cs typeface="Calibri" panose="020F0502020204030204" pitchFamily="34" charset="0"/>
              </a:rPr>
              <a:t> will develop and demonstrate, at four real industrial sites - </a:t>
            </a:r>
            <a:r>
              <a:rPr lang="en-IE" sz="2000" b="1" dirty="0">
                <a:solidFill>
                  <a:srgbClr val="F9B000"/>
                </a:solidFill>
                <a:latin typeface="Calibri" panose="020F0502020204030204" pitchFamily="34" charset="0"/>
                <a:cs typeface="Calibri" panose="020F0502020204030204" pitchFamily="34" charset="0"/>
              </a:rPr>
              <a:t>demo-sites</a:t>
            </a:r>
            <a:r>
              <a:rPr lang="en-IE" sz="2000" dirty="0">
                <a:solidFill>
                  <a:srgbClr val="333333"/>
                </a:solidFill>
                <a:latin typeface="Calibri" panose="020F0502020204030204" pitchFamily="34" charset="0"/>
                <a:cs typeface="Calibri" panose="020F0502020204030204" pitchFamily="34" charset="0"/>
              </a:rPr>
              <a:t>, a set of </a:t>
            </a:r>
            <a:r>
              <a:rPr lang="en-IE" sz="2000" b="1" dirty="0">
                <a:solidFill>
                  <a:srgbClr val="F9B000"/>
                </a:solidFill>
                <a:latin typeface="Calibri" panose="020F0502020204030204" pitchFamily="34" charset="0"/>
                <a:cs typeface="Calibri" panose="020F0502020204030204" pitchFamily="34" charset="0"/>
              </a:rPr>
              <a:t>tools and methods </a:t>
            </a:r>
            <a:r>
              <a:rPr lang="en-IE" sz="2000" dirty="0">
                <a:solidFill>
                  <a:srgbClr val="333333"/>
                </a:solidFill>
                <a:latin typeface="Calibri" panose="020F0502020204030204" pitchFamily="34" charset="0"/>
                <a:cs typeface="Calibri" panose="020F0502020204030204" pitchFamily="34" charset="0"/>
              </a:rPr>
              <a:t>for the development of industrial solar heat projects during their whole life-cycle</a:t>
            </a:r>
            <a:r>
              <a:rPr lang="en-IE" sz="2000" dirty="0">
                <a:latin typeface="Helvetica" panose="020B0604020202020204" pitchFamily="34" charset="0"/>
                <a:cs typeface="Helvetica" panose="020B0604020202020204" pitchFamily="34" charset="0"/>
              </a:rPr>
              <a:t>.</a:t>
            </a:r>
          </a:p>
        </p:txBody>
      </p:sp>
      <p:sp>
        <p:nvSpPr>
          <p:cNvPr id="9" name="TextBox 8">
            <a:extLst>
              <a:ext uri="{FF2B5EF4-FFF2-40B4-BE49-F238E27FC236}">
                <a16:creationId xmlns:a16="http://schemas.microsoft.com/office/drawing/2014/main" id="{69E3998B-D367-459F-8B6A-14D32311AEE2}"/>
              </a:ext>
            </a:extLst>
          </p:cNvPr>
          <p:cNvSpPr txBox="1"/>
          <p:nvPr userDrawn="1"/>
        </p:nvSpPr>
        <p:spPr>
          <a:xfrm>
            <a:off x="8119068" y="857112"/>
            <a:ext cx="3390242" cy="646331"/>
          </a:xfrm>
          <a:prstGeom prst="rect">
            <a:avLst/>
          </a:prstGeom>
          <a:noFill/>
        </p:spPr>
        <p:txBody>
          <a:bodyPr wrap="square" rtlCol="0">
            <a:spAutoFit/>
          </a:bodyPr>
          <a:lstStyle/>
          <a:p>
            <a:pPr algn="r"/>
            <a:r>
              <a:rPr lang="fr-FR" sz="3600" b="1" dirty="0" err="1">
                <a:solidFill>
                  <a:srgbClr val="F9B200"/>
                </a:solidFill>
              </a:rPr>
              <a:t>Expected</a:t>
            </a:r>
            <a:r>
              <a:rPr lang="fr-FR" sz="3600" b="1" dirty="0">
                <a:solidFill>
                  <a:srgbClr val="F9B200"/>
                </a:solidFill>
              </a:rPr>
              <a:t> </a:t>
            </a:r>
            <a:r>
              <a:rPr lang="fr-FR" sz="3600" b="1" dirty="0" err="1">
                <a:solidFill>
                  <a:srgbClr val="F9B200"/>
                </a:solidFill>
              </a:rPr>
              <a:t>results</a:t>
            </a:r>
            <a:endParaRPr lang="en-IE" sz="3600" b="1" dirty="0">
              <a:solidFill>
                <a:srgbClr val="F9B200"/>
              </a:solidFill>
            </a:endParaRPr>
          </a:p>
        </p:txBody>
      </p:sp>
      <p:pic>
        <p:nvPicPr>
          <p:cNvPr id="10" name="Picture 9" descr="A screenshot of a cell phone&#10;&#10;Description automatically generated">
            <a:extLst>
              <a:ext uri="{FF2B5EF4-FFF2-40B4-BE49-F238E27FC236}">
                <a16:creationId xmlns:a16="http://schemas.microsoft.com/office/drawing/2014/main" id="{067A5672-33C7-4E65-84F0-CA4F1167F1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599" y="1887240"/>
            <a:ext cx="2664316" cy="4330515"/>
          </a:xfrm>
          <a:prstGeom prst="rect">
            <a:avLst/>
          </a:prstGeom>
        </p:spPr>
      </p:pic>
      <p:pic>
        <p:nvPicPr>
          <p:cNvPr id="11" name="Picture 10" descr="A close up of a sign&#10;&#10;Description automatically generated">
            <a:extLst>
              <a:ext uri="{FF2B5EF4-FFF2-40B4-BE49-F238E27FC236}">
                <a16:creationId xmlns:a16="http://schemas.microsoft.com/office/drawing/2014/main" id="{56A74844-D006-4034-BADB-2CFD79E4BC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7345" y="1583046"/>
            <a:ext cx="5443356" cy="4669345"/>
          </a:xfrm>
          <a:prstGeom prst="rect">
            <a:avLst/>
          </a:prstGeom>
        </p:spPr>
      </p:pic>
      <p:sp>
        <p:nvSpPr>
          <p:cNvPr id="12" name="Rectangle: Rounded Corners 11">
            <a:extLst>
              <a:ext uri="{FF2B5EF4-FFF2-40B4-BE49-F238E27FC236}">
                <a16:creationId xmlns:a16="http://schemas.microsoft.com/office/drawing/2014/main" id="{93A861EA-39F6-4992-8B4E-DEF77EFE7E31}"/>
              </a:ext>
            </a:extLst>
          </p:cNvPr>
          <p:cNvSpPr/>
          <p:nvPr userDrawn="1"/>
        </p:nvSpPr>
        <p:spPr>
          <a:xfrm>
            <a:off x="1188432" y="1733083"/>
            <a:ext cx="3062615" cy="4531176"/>
          </a:xfrm>
          <a:prstGeom prst="roundRect">
            <a:avLst/>
          </a:prstGeom>
          <a:noFill/>
          <a:ln w="190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7119DB0-35AF-4EDD-AA72-9DC69148F221}"/>
              </a:ext>
            </a:extLst>
          </p:cNvPr>
          <p:cNvCxnSpPr>
            <a:cxnSpLocks/>
          </p:cNvCxnSpPr>
          <p:nvPr userDrawn="1"/>
        </p:nvCxnSpPr>
        <p:spPr>
          <a:xfrm>
            <a:off x="4251047" y="4370300"/>
            <a:ext cx="1581627" cy="0"/>
          </a:xfrm>
          <a:prstGeom prst="line">
            <a:avLst/>
          </a:prstGeom>
          <a:ln w="19050">
            <a:solidFill>
              <a:srgbClr val="FBB505"/>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61AB4A89-3369-4356-A3F7-C8D2032D0183}"/>
              </a:ext>
            </a:extLst>
          </p:cNvPr>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6" name="Slide Number Placeholder 5">
            <a:extLst>
              <a:ext uri="{FF2B5EF4-FFF2-40B4-BE49-F238E27FC236}">
                <a16:creationId xmlns:a16="http://schemas.microsoft.com/office/drawing/2014/main" id="{A0D6E55C-7431-47BF-87FD-837D6BE1D58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7" name="Title 1">
            <a:extLst>
              <a:ext uri="{FF2B5EF4-FFF2-40B4-BE49-F238E27FC236}">
                <a16:creationId xmlns:a16="http://schemas.microsoft.com/office/drawing/2014/main" id="{AC8CA91D-EED8-4F30-AB23-7105357DEA29}"/>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2196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PLICATION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77931D-2916-437D-8230-0DF3AEEAC74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C378673A-B9CA-48FC-B4DB-C0214DD5264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BF9010A-C58D-44DD-AA07-6FB034886D87}"/>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FEF6BDBD-AB34-424D-AA51-63B8C165D136}"/>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itre 1">
            <a:extLst>
              <a:ext uri="{FF2B5EF4-FFF2-40B4-BE49-F238E27FC236}">
                <a16:creationId xmlns:a16="http://schemas.microsoft.com/office/drawing/2014/main" id="{8F6A5E7C-FA2B-425D-9E43-AC7F83AE5485}"/>
              </a:ext>
            </a:extLst>
          </p:cNvPr>
          <p:cNvSpPr txBox="1">
            <a:spLocks/>
          </p:cNvSpPr>
          <p:nvPr userDrawn="1"/>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8" name="TextBox 7">
            <a:extLst>
              <a:ext uri="{FF2B5EF4-FFF2-40B4-BE49-F238E27FC236}">
                <a16:creationId xmlns:a16="http://schemas.microsoft.com/office/drawing/2014/main" id="{93018385-671D-439E-8D1A-A261EE6598F3}"/>
              </a:ext>
            </a:extLst>
          </p:cNvPr>
          <p:cNvSpPr txBox="1"/>
          <p:nvPr userDrawn="1"/>
        </p:nvSpPr>
        <p:spPr>
          <a:xfrm>
            <a:off x="3054699" y="1696761"/>
            <a:ext cx="8714433" cy="1815882"/>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software that will be developed, validated &amp; fine-tuned at the demo-sites to support the concept design of SHIP projects &amp; the development of techno-economic feasibility studies.</a:t>
            </a:r>
          </a:p>
        </p:txBody>
      </p:sp>
      <p:sp>
        <p:nvSpPr>
          <p:cNvPr id="9" name="TextBox 8">
            <a:extLst>
              <a:ext uri="{FF2B5EF4-FFF2-40B4-BE49-F238E27FC236}">
                <a16:creationId xmlns:a16="http://schemas.microsoft.com/office/drawing/2014/main" id="{9EC4B2F3-53F1-4CA2-B212-0039ED8E6AEC}"/>
              </a:ext>
            </a:extLst>
          </p:cNvPr>
          <p:cNvSpPr txBox="1"/>
          <p:nvPr userDrawn="1"/>
        </p:nvSpPr>
        <p:spPr>
          <a:xfrm>
            <a:off x="534083" y="4138596"/>
            <a:ext cx="11368357"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algorithms required to map local solar potential for industrial purposes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model the </a:t>
            </a:r>
            <a:r>
              <a:rPr lang="fr-FR" sz="2000" dirty="0" err="1">
                <a:solidFill>
                  <a:srgbClr val="333333"/>
                </a:solidFill>
                <a:latin typeface="Calibri" panose="020F0502020204030204" pitchFamily="34" charset="0"/>
                <a:cs typeface="Calibri" panose="020F0502020204030204" pitchFamily="34" charset="0"/>
              </a:rPr>
              <a:t>demand</a:t>
            </a:r>
            <a:r>
              <a:rPr lang="fr-FR" sz="2000" dirty="0">
                <a:solidFill>
                  <a:srgbClr val="333333"/>
                </a:solidFill>
                <a:latin typeface="Calibri" panose="020F0502020204030204" pitchFamily="34" charset="0"/>
                <a:cs typeface="Calibri" panose="020F0502020204030204" pitchFamily="34" charset="0"/>
              </a:rPr>
              <a:t> profiles of the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identified</a:t>
            </a:r>
            <a:r>
              <a:rPr lang="fr-FR" sz="2000" dirty="0">
                <a:solidFill>
                  <a:srgbClr val="333333"/>
                </a:solidFill>
                <a:latin typeface="Calibri" panose="020F0502020204030204" pitchFamily="34" charset="0"/>
                <a:cs typeface="Calibri" panose="020F0502020204030204" pitchFamily="34" charset="0"/>
              </a:rPr>
              <a:t> in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representative</a:t>
            </a:r>
            <a:r>
              <a:rPr lang="fr-FR" sz="2000" dirty="0">
                <a:solidFill>
                  <a:srgbClr val="333333"/>
                </a:solidFill>
                <a:latin typeface="Calibri" panose="020F0502020204030204" pitchFamily="34" charset="0"/>
                <a:cs typeface="Calibri" panose="020F0502020204030204" pitchFamily="34" charset="0"/>
              </a:rPr>
              <a:t> use cases</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necessary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algorithms</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evaluate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integrtion</a:t>
            </a:r>
            <a:r>
              <a:rPr lang="fr-FR" sz="2000" dirty="0">
                <a:solidFill>
                  <a:srgbClr val="333333"/>
                </a:solidFill>
                <a:latin typeface="Calibri" panose="020F0502020204030204" pitchFamily="34" charset="0"/>
                <a:cs typeface="Calibri" panose="020F0502020204030204" pitchFamily="34" charset="0"/>
              </a:rPr>
              <a:t> solution in a </a:t>
            </a:r>
            <a:r>
              <a:rPr lang="fr-FR" sz="2000" dirty="0" err="1">
                <a:solidFill>
                  <a:srgbClr val="333333"/>
                </a:solidFill>
                <a:latin typeface="Calibri" panose="020F0502020204030204" pitchFamily="34" charset="0"/>
                <a:cs typeface="Calibri" panose="020F0502020204030204" pitchFamily="34" charset="0"/>
              </a:rPr>
              <a:t>given</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define</a:t>
            </a:r>
            <a:r>
              <a:rPr lang="fr-FR" sz="2000" dirty="0">
                <a:solidFill>
                  <a:srgbClr val="333333"/>
                </a:solidFill>
                <a:latin typeface="Calibri" panose="020F0502020204030204" pitchFamily="34" charset="0"/>
                <a:cs typeface="Calibri" panose="020F0502020204030204" pitchFamily="34" charset="0"/>
              </a:rPr>
              <a:t> a </a:t>
            </a:r>
            <a:r>
              <a:rPr lang="fr-FR" sz="2000" dirty="0" err="1">
                <a:solidFill>
                  <a:srgbClr val="333333"/>
                </a:solidFill>
                <a:latin typeface="Calibri" panose="020F0502020204030204" pitchFamily="34" charset="0"/>
                <a:cs typeface="Calibri" panose="020F0502020204030204" pitchFamily="34" charset="0"/>
              </a:rPr>
              <a:t>methodology</a:t>
            </a:r>
            <a:r>
              <a:rPr lang="fr-FR" sz="2000" dirty="0">
                <a:solidFill>
                  <a:srgbClr val="333333"/>
                </a:solidFill>
                <a:latin typeface="Calibri" panose="020F0502020204030204" pitchFamily="34" charset="0"/>
                <a:cs typeface="Calibri" panose="020F0502020204030204" pitchFamily="34" charset="0"/>
              </a:rPr>
              <a:t> to carry out the concept engineering and </a:t>
            </a:r>
            <a:r>
              <a:rPr lang="fr-FR" sz="2000" dirty="0" err="1">
                <a:solidFill>
                  <a:srgbClr val="333333"/>
                </a:solidFill>
                <a:latin typeface="Calibri" panose="020F0502020204030204" pitchFamily="34" charset="0"/>
                <a:cs typeface="Calibri" panose="020F0502020204030204" pitchFamily="34" charset="0"/>
              </a:rPr>
              <a:t>feasibility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analysis</a:t>
            </a:r>
            <a:r>
              <a:rPr lang="fr-FR" sz="2000" dirty="0">
                <a:solidFill>
                  <a:srgbClr val="333333"/>
                </a:solidFill>
                <a:latin typeface="Calibri" panose="020F0502020204030204" pitchFamily="34" charset="0"/>
                <a:cs typeface="Calibri" panose="020F0502020204030204" pitchFamily="34" charset="0"/>
              </a:rPr>
              <a:t> of a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in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industrial</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endParaRPr lang="fr-FR" sz="2000" dirty="0">
              <a:solidFill>
                <a:srgbClr val="333333"/>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10" name="Titre 1">
            <a:extLst>
              <a:ext uri="{FF2B5EF4-FFF2-40B4-BE49-F238E27FC236}">
                <a16:creationId xmlns:a16="http://schemas.microsoft.com/office/drawing/2014/main" id="{588BF2DB-0F09-41C0-A3B9-EF293C72208A}"/>
              </a:ext>
            </a:extLst>
          </p:cNvPr>
          <p:cNvSpPr txBox="1">
            <a:spLocks/>
          </p:cNvSpPr>
          <p:nvPr userDrawn="1"/>
        </p:nvSpPr>
        <p:spPr>
          <a:xfrm>
            <a:off x="5072152" y="3512643"/>
            <a:ext cx="2048378"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1" name="TextBox 10">
            <a:extLst>
              <a:ext uri="{FF2B5EF4-FFF2-40B4-BE49-F238E27FC236}">
                <a16:creationId xmlns:a16="http://schemas.microsoft.com/office/drawing/2014/main" id="{B9618CD6-14E5-4D61-8B08-2E543A4751F5}"/>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2" name="Picture 11" descr="A close up of a sign&#10;&#10;Description automatically generated">
            <a:extLst>
              <a:ext uri="{FF2B5EF4-FFF2-40B4-BE49-F238E27FC236}">
                <a16:creationId xmlns:a16="http://schemas.microsoft.com/office/drawing/2014/main" id="{05706D8D-BCC9-4960-8478-C2995B6AB8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13" name="Slide Number Placeholder 5">
            <a:extLst>
              <a:ext uri="{FF2B5EF4-FFF2-40B4-BE49-F238E27FC236}">
                <a16:creationId xmlns:a16="http://schemas.microsoft.com/office/drawing/2014/main" id="{BA9FEDA3-CE9F-40CA-B514-FBEB32A5C2A4}"/>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4" name="Rectangle: Rounded Corners 13">
            <a:extLst>
              <a:ext uri="{FF2B5EF4-FFF2-40B4-BE49-F238E27FC236}">
                <a16:creationId xmlns:a16="http://schemas.microsoft.com/office/drawing/2014/main" id="{6CC32A43-1079-4BE9-8550-BD928F1F1C7D}"/>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1957FE07-4A82-46CC-BF3A-9AEBE75D01B9}"/>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4061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ROL TO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7DB518-53A9-4DB1-AB94-CBFE8B1E85FB}"/>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5159579C-FF1C-4DEC-BBF8-9F3C89D33FE8}"/>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5E42072-395D-4DED-BE3E-A9D736C7F5A8}"/>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2">
            <a:extLst>
              <a:ext uri="{FF2B5EF4-FFF2-40B4-BE49-F238E27FC236}">
                <a16:creationId xmlns:a16="http://schemas.microsoft.com/office/drawing/2014/main" id="{62707FC5-CCC1-4AAE-AB14-CC4212A386A9}"/>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TextBox 6">
            <a:extLst>
              <a:ext uri="{FF2B5EF4-FFF2-40B4-BE49-F238E27FC236}">
                <a16:creationId xmlns:a16="http://schemas.microsoft.com/office/drawing/2014/main" id="{B4466665-E275-4685-A9E6-7F276903A4E6}"/>
              </a:ext>
            </a:extLst>
          </p:cNvPr>
          <p:cNvSpPr txBox="1"/>
          <p:nvPr userDrawn="1"/>
        </p:nvSpPr>
        <p:spPr>
          <a:xfrm>
            <a:off x="3252782" y="1755515"/>
            <a:ext cx="8442066" cy="1692771"/>
          </a:xfrm>
          <a:prstGeom prst="rect">
            <a:avLst/>
          </a:prstGeom>
          <a:noFill/>
        </p:spPr>
        <p:txBody>
          <a:bodyPr wrap="square" rtlCol="0">
            <a:spAutoFit/>
          </a:bodyPr>
          <a:lstStyle/>
          <a:p>
            <a:r>
              <a:rPr lang="en-IE" sz="2800" dirty="0">
                <a:solidFill>
                  <a:srgbClr val="333333"/>
                </a:solidFill>
                <a:latin typeface="Calibri" panose="020F0502020204030204" pitchFamily="34" charset="0"/>
                <a:cs typeface="Calibri" panose="020F0502020204030204" pitchFamily="34" charset="0"/>
              </a:rPr>
              <a:t>A Decision Support System to optimize the operation of SHIP projects combining supply and demand data specially designed for SHIP</a:t>
            </a:r>
          </a:p>
          <a:p>
            <a:endParaRPr lang="en-IE" sz="20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9769C67C-1236-4FCB-A7F9-0D3C357B4225}"/>
              </a:ext>
            </a:extLst>
          </p:cNvPr>
          <p:cNvSpPr txBox="1"/>
          <p:nvPr userDrawn="1"/>
        </p:nvSpPr>
        <p:spPr>
          <a:xfrm>
            <a:off x="534083" y="3959482"/>
            <a:ext cx="10979894"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To define </a:t>
            </a:r>
            <a:r>
              <a:rPr lang="fr-FR" sz="2000" dirty="0">
                <a:solidFill>
                  <a:srgbClr val="333333"/>
                </a:solidFill>
                <a:latin typeface="Calibri" panose="020F0502020204030204" pitchFamily="34" charset="0"/>
                <a:cs typeface="Calibri" panose="020F0502020204030204" pitchFamily="34" charset="0"/>
              </a:rPr>
              <a:t>the ICT </a:t>
            </a:r>
            <a:r>
              <a:rPr lang="fr-FR" sz="2000" dirty="0" err="1">
                <a:solidFill>
                  <a:srgbClr val="333333"/>
                </a:solidFill>
                <a:latin typeface="Calibri" panose="020F0502020204030204" pitchFamily="34" charset="0"/>
                <a:cs typeface="Calibri" panose="020F0502020204030204" pitchFamily="34" charset="0"/>
              </a:rPr>
              <a:t>infraestructure</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required</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an optimal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integration</a:t>
            </a:r>
            <a:r>
              <a:rPr lang="fr-FR" sz="2000" dirty="0">
                <a:solidFill>
                  <a:srgbClr val="333333"/>
                </a:solidFill>
                <a:latin typeface="Calibri" panose="020F0502020204030204" pitchFamily="34" charset="0"/>
                <a:cs typeface="Calibri" panose="020F0502020204030204" pitchFamily="34" charset="0"/>
              </a:rPr>
              <a:t> control</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identify</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convenient</a:t>
            </a:r>
            <a:r>
              <a:rPr lang="fr-FR" sz="2000" dirty="0">
                <a:solidFill>
                  <a:srgbClr val="333333"/>
                </a:solidFill>
                <a:latin typeface="Calibri" panose="020F0502020204030204" pitchFamily="34" charset="0"/>
                <a:cs typeface="Calibri" panose="020F0502020204030204" pitchFamily="34" charset="0"/>
              </a:rPr>
              <a:t> control </a:t>
            </a:r>
            <a:r>
              <a:rPr lang="fr-FR" sz="2000" dirty="0" err="1">
                <a:solidFill>
                  <a:srgbClr val="333333"/>
                </a:solidFill>
                <a:latin typeface="Calibri" panose="020F0502020204030204" pitchFamily="34" charset="0"/>
                <a:cs typeface="Calibri" panose="020F0502020204030204" pitchFamily="34" charset="0"/>
              </a:rPr>
              <a:t>strategies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allowing</a:t>
            </a:r>
            <a:r>
              <a:rPr lang="fr-FR" sz="2000" dirty="0">
                <a:solidFill>
                  <a:srgbClr val="333333"/>
                </a:solidFill>
                <a:latin typeface="Calibri" panose="020F0502020204030204" pitchFamily="34" charset="0"/>
                <a:cs typeface="Calibri" panose="020F0502020204030204" pitchFamily="34" charset="0"/>
              </a:rPr>
              <a:t> to </a:t>
            </a:r>
            <a:r>
              <a:rPr lang="fr-FR" sz="2000" dirty="0" err="1">
                <a:solidFill>
                  <a:srgbClr val="333333"/>
                </a:solidFill>
                <a:latin typeface="Calibri" panose="020F0502020204030204" pitchFamily="34" charset="0"/>
                <a:cs typeface="Calibri" panose="020F0502020204030204" pitchFamily="34" charset="0"/>
              </a:rPr>
              <a:t>make</a:t>
            </a:r>
            <a:r>
              <a:rPr lang="fr-FR" sz="2000" dirty="0">
                <a:solidFill>
                  <a:srgbClr val="333333"/>
                </a:solidFill>
                <a:latin typeface="Calibri" panose="020F0502020204030204" pitchFamily="34" charset="0"/>
                <a:cs typeface="Calibri" panose="020F0502020204030204" pitchFamily="34" charset="0"/>
              </a:rPr>
              <a:t> the </a:t>
            </a:r>
            <a:r>
              <a:rPr lang="fr-FR" sz="2000" dirty="0" err="1">
                <a:solidFill>
                  <a:srgbClr val="333333"/>
                </a:solidFill>
                <a:latin typeface="Calibri" panose="020F0502020204030204" pitchFamily="34" charset="0"/>
                <a:cs typeface="Calibri" panose="020F0502020204030204" pitchFamily="34" charset="0"/>
              </a:rPr>
              <a:t>most</a:t>
            </a:r>
            <a:r>
              <a:rPr lang="fr-FR" sz="2000" dirty="0">
                <a:solidFill>
                  <a:srgbClr val="333333"/>
                </a:solidFill>
                <a:latin typeface="Calibri" panose="020F0502020204030204" pitchFamily="34" charset="0"/>
                <a:cs typeface="Calibri" panose="020F0502020204030204" pitchFamily="34" charset="0"/>
              </a:rPr>
              <a:t> of the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for a </a:t>
            </a:r>
            <a:r>
              <a:rPr lang="fr-FR" sz="2000" dirty="0" err="1">
                <a:solidFill>
                  <a:srgbClr val="333333"/>
                </a:solidFill>
                <a:latin typeface="Calibri" panose="020F0502020204030204" pitchFamily="34" charset="0"/>
                <a:cs typeface="Calibri" panose="020F0502020204030204" pitchFamily="34" charset="0"/>
              </a:rPr>
              <a:t>particular</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use case</a:t>
            </a:r>
          </a:p>
          <a:p>
            <a:pPr marL="342900" indent="-342900">
              <a:buClr>
                <a:srgbClr val="F9B200"/>
              </a:buClr>
              <a:buFont typeface="Arial" panose="020B0604020202020204" pitchFamily="34" charset="0"/>
              <a:buChar char="•"/>
            </a:pPr>
            <a:r>
              <a:rPr lang="fr-FR" sz="2000" dirty="0">
                <a:solidFill>
                  <a:srgbClr val="333333"/>
                </a:solidFill>
                <a:latin typeface="Calibri" panose="020F0502020204030204" pitchFamily="34" charset="0"/>
                <a:cs typeface="Calibri" panose="020F0502020204030204" pitchFamily="34" charset="0"/>
              </a:rPr>
              <a:t>To </a:t>
            </a:r>
            <a:r>
              <a:rPr lang="fr-FR" sz="2000" dirty="0" err="1">
                <a:solidFill>
                  <a:srgbClr val="333333"/>
                </a:solidFill>
                <a:latin typeface="Calibri" panose="020F0502020204030204" pitchFamily="34" charset="0"/>
                <a:cs typeface="Calibri" panose="020F0502020204030204" pitchFamily="34" charset="0"/>
              </a:rPr>
              <a:t>develop</a:t>
            </a:r>
            <a:r>
              <a:rPr lang="fr-FR" sz="2000" dirty="0">
                <a:solidFill>
                  <a:srgbClr val="333333"/>
                </a:solidFill>
                <a:latin typeface="Calibri" panose="020F0502020204030204" pitchFamily="34" charset="0"/>
                <a:cs typeface="Calibri" panose="020F0502020204030204" pitchFamily="34" charset="0"/>
              </a:rPr>
              <a:t> a Model </a:t>
            </a:r>
            <a:r>
              <a:rPr lang="fr-FR" sz="2000" dirty="0" err="1">
                <a:solidFill>
                  <a:srgbClr val="333333"/>
                </a:solidFill>
                <a:latin typeface="Calibri" panose="020F0502020204030204" pitchFamily="34" charset="0"/>
                <a:cs typeface="Calibri" panose="020F0502020204030204" pitchFamily="34" charset="0"/>
              </a:rPr>
              <a:t>predictive</a:t>
            </a:r>
            <a:r>
              <a:rPr lang="fr-FR" sz="2000" dirty="0">
                <a:solidFill>
                  <a:srgbClr val="333333"/>
                </a:solidFill>
                <a:latin typeface="Calibri" panose="020F0502020204030204" pitchFamily="34" charset="0"/>
                <a:cs typeface="Calibri" panose="020F0502020204030204" pitchFamily="34" charset="0"/>
              </a:rPr>
              <a:t> control to optimise the management of </a:t>
            </a:r>
            <a:r>
              <a:rPr lang="fr-FR" sz="2000" dirty="0" err="1">
                <a:solidFill>
                  <a:srgbClr val="333333"/>
                </a:solidFill>
                <a:latin typeface="Calibri" panose="020F0502020204030204" pitchFamily="34" charset="0"/>
                <a:cs typeface="Calibri" panose="020F0502020204030204" pitchFamily="34" charset="0"/>
              </a:rPr>
              <a:t>solar</a:t>
            </a:r>
            <a:r>
              <a:rPr lang="fr-FR" sz="2000" dirty="0">
                <a:solidFill>
                  <a:srgbClr val="333333"/>
                </a:solidFill>
                <a:latin typeface="Calibri" panose="020F0502020204030204" pitchFamily="34" charset="0"/>
                <a:cs typeface="Calibri" panose="020F0502020204030204" pitchFamily="34" charset="0"/>
              </a:rPr>
              <a:t> production </a:t>
            </a:r>
            <a:r>
              <a:rPr lang="fr-FR" sz="2000" dirty="0" err="1">
                <a:solidFill>
                  <a:srgbClr val="333333"/>
                </a:solidFill>
                <a:latin typeface="Calibri" panose="020F0502020204030204" pitchFamily="34" charset="0"/>
                <a:cs typeface="Calibri" panose="020F0502020204030204" pitchFamily="34" charset="0"/>
              </a:rPr>
              <a:t>integrated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TES in collaboration </a:t>
            </a:r>
            <a:r>
              <a:rPr lang="fr-FR" sz="2000" dirty="0" err="1">
                <a:solidFill>
                  <a:srgbClr val="333333"/>
                </a:solidFill>
                <a:latin typeface="Calibri" panose="020F0502020204030204" pitchFamily="34" charset="0"/>
                <a:cs typeface="Calibri" panose="020F0502020204030204" pitchFamily="34" charset="0"/>
              </a:rPr>
              <a:t>with</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already</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installed</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process</a:t>
            </a:r>
            <a:r>
              <a:rPr lang="fr-FR" sz="2000" dirty="0">
                <a:solidFill>
                  <a:srgbClr val="333333"/>
                </a:solidFill>
                <a:latin typeface="Calibri" panose="020F0502020204030204" pitchFamily="34" charset="0"/>
                <a:cs typeface="Calibri" panose="020F0502020204030204" pitchFamily="34" charset="0"/>
              </a:rPr>
              <a:t> </a:t>
            </a:r>
            <a:r>
              <a:rPr lang="fr-FR" sz="2000" dirty="0" err="1">
                <a:solidFill>
                  <a:srgbClr val="333333"/>
                </a:solidFill>
                <a:latin typeface="Calibri" panose="020F0502020204030204" pitchFamily="34" charset="0"/>
                <a:cs typeface="Calibri" panose="020F0502020204030204" pitchFamily="34" charset="0"/>
              </a:rPr>
              <a:t>heating</a:t>
            </a:r>
            <a:r>
              <a:rPr lang="fr-FR" sz="2000" dirty="0">
                <a:solidFill>
                  <a:srgbClr val="333333"/>
                </a:solidFill>
                <a:latin typeface="Calibri" panose="020F0502020204030204" pitchFamily="34" charset="0"/>
                <a:cs typeface="Calibri" panose="020F0502020204030204" pitchFamily="34" charset="0"/>
              </a:rPr>
              <a:t> and CHP </a:t>
            </a:r>
            <a:r>
              <a:rPr lang="fr-FR" sz="2000" dirty="0" err="1">
                <a:solidFill>
                  <a:srgbClr val="333333"/>
                </a:solidFill>
                <a:latin typeface="Calibri" panose="020F0502020204030204" pitchFamily="34" charset="0"/>
                <a:cs typeface="Calibri" panose="020F0502020204030204" pitchFamily="34" charset="0"/>
              </a:rPr>
              <a:t>generators</a:t>
            </a:r>
            <a:endParaRPr lang="fr-FR"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pPr>
            <a:endParaRPr lang="fr-FR"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IE" sz="2000" dirty="0">
              <a:latin typeface="Helvetica" panose="020B0604020202020204" pitchFamily="34" charset="0"/>
              <a:cs typeface="Helvetica" panose="020B0604020202020204" pitchFamily="34" charset="0"/>
            </a:endParaRPr>
          </a:p>
        </p:txBody>
      </p:sp>
      <p:sp>
        <p:nvSpPr>
          <p:cNvPr id="9" name="Titre 1">
            <a:extLst>
              <a:ext uri="{FF2B5EF4-FFF2-40B4-BE49-F238E27FC236}">
                <a16:creationId xmlns:a16="http://schemas.microsoft.com/office/drawing/2014/main" id="{8BEA015A-ADA8-4872-BDF3-4F858E5912BB}"/>
              </a:ext>
            </a:extLst>
          </p:cNvPr>
          <p:cNvSpPr txBox="1">
            <a:spLocks/>
          </p:cNvSpPr>
          <p:nvPr userDrawn="1"/>
        </p:nvSpPr>
        <p:spPr>
          <a:xfrm>
            <a:off x="5026150" y="3258506"/>
            <a:ext cx="199575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800" b="1" dirty="0">
                <a:solidFill>
                  <a:srgbClr val="F9B200"/>
                </a:solidFill>
                <a:latin typeface="Calibri" panose="020F0502020204030204" pitchFamily="34" charset="0"/>
                <a:cs typeface="Calibri" panose="020F0502020204030204" pitchFamily="34" charset="0"/>
              </a:rPr>
              <a:t>Objectives</a:t>
            </a:r>
          </a:p>
        </p:txBody>
      </p:sp>
      <p:sp>
        <p:nvSpPr>
          <p:cNvPr id="10" name="TextBox 9">
            <a:extLst>
              <a:ext uri="{FF2B5EF4-FFF2-40B4-BE49-F238E27FC236}">
                <a16:creationId xmlns:a16="http://schemas.microsoft.com/office/drawing/2014/main" id="{94A31E01-91E3-43CA-9268-2B97E50087E1}"/>
              </a:ext>
            </a:extLst>
          </p:cNvPr>
          <p:cNvSpPr txBox="1"/>
          <p:nvPr userDrawn="1"/>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Tools &amp; Methods</a:t>
            </a:r>
            <a:endParaRPr lang="en-IE" sz="3600" b="1" dirty="0">
              <a:solidFill>
                <a:srgbClr val="F9B200"/>
              </a:solidFill>
            </a:endParaRPr>
          </a:p>
        </p:txBody>
      </p:sp>
      <p:pic>
        <p:nvPicPr>
          <p:cNvPr id="11" name="Picture 10" descr="A picture containing drawing&#10;&#10;Description automatically generated">
            <a:extLst>
              <a:ext uri="{FF2B5EF4-FFF2-40B4-BE49-F238E27FC236}">
                <a16:creationId xmlns:a16="http://schemas.microsoft.com/office/drawing/2014/main" id="{147DAABB-489A-4554-95CE-706D6A90C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90" y="-3599494"/>
            <a:ext cx="2393888" cy="6858000"/>
          </a:xfrm>
          <a:prstGeom prst="rect">
            <a:avLst/>
          </a:prstGeom>
        </p:spPr>
      </p:pic>
      <p:sp>
        <p:nvSpPr>
          <p:cNvPr id="12" name="Slide Number Placeholder 5">
            <a:extLst>
              <a:ext uri="{FF2B5EF4-FFF2-40B4-BE49-F238E27FC236}">
                <a16:creationId xmlns:a16="http://schemas.microsoft.com/office/drawing/2014/main" id="{D21C5C7A-BD2C-46CF-B3D9-75A8769C7D40}"/>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3" name="Rectangle: Rounded Corners 12">
            <a:extLst>
              <a:ext uri="{FF2B5EF4-FFF2-40B4-BE49-F238E27FC236}">
                <a16:creationId xmlns:a16="http://schemas.microsoft.com/office/drawing/2014/main" id="{D8503351-F63A-4079-86AD-ADCBB84EB798}"/>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CA54CDC2-664C-405C-9315-9B4D09FD7752}"/>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69746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MO-SI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0A35F4-85C6-460A-8E2B-4DD666B40581}"/>
              </a:ext>
            </a:extLst>
          </p:cNvPr>
          <p:cNvSpPr>
            <a:spLocks noGrp="1"/>
          </p:cNvSpPr>
          <p:nvPr>
            <p:ph type="dt" sz="half" idx="10"/>
          </p:nvPr>
        </p:nvSpPr>
        <p:spPr/>
        <p:txBody>
          <a:bodyPr/>
          <a:lstStyle/>
          <a:p>
            <a:fld id="{EFCEAC38-2C38-45B7-911E-F304945F166B}" type="datetime1">
              <a:rPr lang="en-IE" smtClean="0"/>
              <a:t>19/05/2021</a:t>
            </a:fld>
            <a:endParaRPr lang="en-IE"/>
          </a:p>
        </p:txBody>
      </p:sp>
      <p:sp>
        <p:nvSpPr>
          <p:cNvPr id="4" name="Footer Placeholder 3">
            <a:extLst>
              <a:ext uri="{FF2B5EF4-FFF2-40B4-BE49-F238E27FC236}">
                <a16:creationId xmlns:a16="http://schemas.microsoft.com/office/drawing/2014/main" id="{03505B07-83AA-4DAC-93AF-919540D2ACB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294066DF-343C-430F-B363-4EF8D33DCC71}"/>
              </a:ext>
            </a:extLst>
          </p:cNvPr>
          <p:cNvSpPr>
            <a:spLocks noGrp="1"/>
          </p:cNvSpPr>
          <p:nvPr>
            <p:ph type="sldNum" sz="quarter" idx="12"/>
          </p:nvPr>
        </p:nvSpPr>
        <p:spPr/>
        <p:txBody>
          <a:bodyPr/>
          <a:lstStyle/>
          <a:p>
            <a:fld id="{837BD54B-E92B-48D5-8440-1D6FC5D1A4B2}" type="slidenum">
              <a:rPr lang="en-IE" smtClean="0"/>
              <a:pPr/>
              <a:t>‹#›</a:t>
            </a:fld>
            <a:endParaRPr lang="en-IE" dirty="0"/>
          </a:p>
        </p:txBody>
      </p:sp>
      <p:sp>
        <p:nvSpPr>
          <p:cNvPr id="6" name="Slide Number Placeholder 5">
            <a:extLst>
              <a:ext uri="{FF2B5EF4-FFF2-40B4-BE49-F238E27FC236}">
                <a16:creationId xmlns:a16="http://schemas.microsoft.com/office/drawing/2014/main" id="{262BA928-D23E-40B7-BD94-281D76DBD3B7}"/>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b="1" kern="1200">
                <a:solidFill>
                  <a:srgbClr val="01426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7" name="Rectangle: Rounded Corners 6">
            <a:extLst>
              <a:ext uri="{FF2B5EF4-FFF2-40B4-BE49-F238E27FC236}">
                <a16:creationId xmlns:a16="http://schemas.microsoft.com/office/drawing/2014/main" id="{3BA19E29-4DD8-4E45-AD70-FD7C1F36BFB0}"/>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7F3DE264-E835-42F8-9130-80209EE72278}"/>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dirty="0">
                <a:solidFill>
                  <a:srgbClr val="01426A"/>
                </a:solidFill>
                <a:latin typeface="BorisBlackBloxx" panose="02000605020000020004" pitchFamily="2" charset="0"/>
              </a:rPr>
              <a:t>SHIP</a:t>
            </a:r>
            <a:r>
              <a:rPr lang="en-US" sz="3600" b="1" kern="1300" spc="110" dirty="0">
                <a:solidFill>
                  <a:srgbClr val="F9B200"/>
                </a:solidFill>
                <a:latin typeface="BorisBlackBloxx" panose="02000605020000020004" pitchFamily="2" charset="0"/>
              </a:rPr>
              <a:t>2</a:t>
            </a:r>
            <a:r>
              <a:rPr lang="en-US" sz="3600" b="1" kern="1300" spc="110" dirty="0">
                <a:solidFill>
                  <a:srgbClr val="01426A"/>
                </a:solidFill>
                <a:latin typeface="BorisBlackBloxx" panose="02000605020000020004" pitchFamily="2" charset="0"/>
              </a:rPr>
              <a:t>FAIR</a:t>
            </a:r>
            <a:endParaRPr lang="en-IE" sz="3600" b="1" dirty="0">
              <a:solidFill>
                <a:srgbClr val="F9B200"/>
              </a:solidFill>
              <a:latin typeface="Arial Black" panose="020B0A04020102020204" pitchFamily="34" charset="0"/>
              <a:cs typeface="Arial" panose="020B0604020202020204" pitchFamily="34" charset="0"/>
            </a:endParaRPr>
          </a:p>
        </p:txBody>
      </p:sp>
      <p:sp>
        <p:nvSpPr>
          <p:cNvPr id="9" name="Slide Number Placeholder 9">
            <a:extLst>
              <a:ext uri="{FF2B5EF4-FFF2-40B4-BE49-F238E27FC236}">
                <a16:creationId xmlns:a16="http://schemas.microsoft.com/office/drawing/2014/main" id="{C9223E10-B44E-458D-83B1-A5357314D70B}"/>
              </a:ext>
            </a:extLst>
          </p:cNvPr>
          <p:cNvSpPr txBox="1">
            <a:spLocks/>
          </p:cNvSpPr>
          <p:nvPr userDrawn="1"/>
        </p:nvSpPr>
        <p:spPr>
          <a:xfrm>
            <a:off x="9266208"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a:t>
            </a:fld>
            <a:endParaRPr lang="en-IE" dirty="0"/>
          </a:p>
        </p:txBody>
      </p:sp>
      <p:sp>
        <p:nvSpPr>
          <p:cNvPr id="10" name="Titre 1">
            <a:extLst>
              <a:ext uri="{FF2B5EF4-FFF2-40B4-BE49-F238E27FC236}">
                <a16:creationId xmlns:a16="http://schemas.microsoft.com/office/drawing/2014/main" id="{F84BCFBA-86D8-4356-85D1-375B5F3D1B8A}"/>
              </a:ext>
            </a:extLst>
          </p:cNvPr>
          <p:cNvSpPr txBox="1">
            <a:spLocks/>
          </p:cNvSpPr>
          <p:nvPr userDrawn="1"/>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1" name="Marcador de contenido 1">
            <a:extLst>
              <a:ext uri="{FF2B5EF4-FFF2-40B4-BE49-F238E27FC236}">
                <a16:creationId xmlns:a16="http://schemas.microsoft.com/office/drawing/2014/main" id="{FDC35A2D-426A-4D39-AC30-FF79EE9DF986}"/>
              </a:ext>
            </a:extLst>
          </p:cNvPr>
          <p:cNvSpPr txBox="1">
            <a:spLocks/>
          </p:cNvSpPr>
          <p:nvPr userDrawn="1"/>
        </p:nvSpPr>
        <p:spPr>
          <a:xfrm>
            <a:off x="3597542" y="2290880"/>
            <a:ext cx="8223670" cy="1009465"/>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Tx/>
              <a:buNone/>
              <a:defRPr sz="28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1" indent="0">
              <a:lnSpc>
                <a:spcPct val="120000"/>
              </a:lnSpc>
              <a:buFont typeface="Arial" panose="020B0604020202020204" pitchFamily="34" charset="0"/>
              <a:buNone/>
            </a:pPr>
            <a:r>
              <a:rPr lang="en-US" sz="3600" dirty="0">
                <a:solidFill>
                  <a:srgbClr val="333333"/>
                </a:solidFill>
                <a:latin typeface="Calibri" panose="020F0502020204030204" pitchFamily="34" charset="0"/>
                <a:cs typeface="Calibri" panose="020F0502020204030204" pitchFamily="34" charset="0"/>
              </a:rPr>
              <a:t>Novel solar collectors demonstrated in average irradiance areas through a 18-month demonstration campaign</a:t>
            </a:r>
          </a:p>
          <a:p>
            <a:pPr marL="180000" lvl="1" indent="0" algn="ctr">
              <a:buFont typeface="Arial" panose="020B0604020202020204" pitchFamily="34" charset="0"/>
              <a:buNone/>
            </a:pPr>
            <a:endParaRPr lang="en-US" sz="2000" dirty="0">
              <a:latin typeface="Helvetica" panose="020B0604020202020204" pitchFamily="34" charset="0"/>
              <a:cs typeface="Helvetica" panose="020B0604020202020204" pitchFamily="34" charset="0"/>
            </a:endParaRPr>
          </a:p>
          <a:p>
            <a:pPr marL="180000" lvl="1" indent="0" algn="ctr">
              <a:buFont typeface="Arial" panose="020B0604020202020204" pitchFamily="34" charset="0"/>
              <a:buNone/>
            </a:pPr>
            <a:endParaRPr lang="en-US" sz="1600" dirty="0">
              <a:latin typeface="+mj-lt"/>
            </a:endParaRPr>
          </a:p>
          <a:p>
            <a:pPr marL="180000" lvl="1" indent="0" algn="ctr">
              <a:buFont typeface="Arial" panose="020B0604020202020204" pitchFamily="34" charset="0"/>
              <a:buNone/>
            </a:pPr>
            <a:endParaRPr lang="en-US" sz="1600" dirty="0">
              <a:latin typeface="+mj-lt"/>
            </a:endParaRPr>
          </a:p>
        </p:txBody>
      </p:sp>
      <p:sp>
        <p:nvSpPr>
          <p:cNvPr id="12" name="Titre 1">
            <a:extLst>
              <a:ext uri="{FF2B5EF4-FFF2-40B4-BE49-F238E27FC236}">
                <a16:creationId xmlns:a16="http://schemas.microsoft.com/office/drawing/2014/main" id="{3DEE0BBF-7B95-4AF5-BFA1-BE04E1C0A556}"/>
              </a:ext>
            </a:extLst>
          </p:cNvPr>
          <p:cNvSpPr txBox="1">
            <a:spLocks/>
          </p:cNvSpPr>
          <p:nvPr userDrawn="1"/>
        </p:nvSpPr>
        <p:spPr>
          <a:xfrm>
            <a:off x="3748035" y="1625685"/>
            <a:ext cx="7302969" cy="7437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IE" sz="2800" b="1" dirty="0">
                <a:solidFill>
                  <a:srgbClr val="01426A"/>
                </a:solidFill>
                <a:latin typeface="Calibri" panose="020F0502020204030204" pitchFamily="34" charset="0"/>
                <a:cs typeface="Calibri" panose="020F0502020204030204" pitchFamily="34" charset="0"/>
              </a:rPr>
              <a:t>4 SHIP systems fully validated in real processes </a:t>
            </a:r>
          </a:p>
        </p:txBody>
      </p:sp>
      <p:sp>
        <p:nvSpPr>
          <p:cNvPr id="13" name="TextBox 12">
            <a:extLst>
              <a:ext uri="{FF2B5EF4-FFF2-40B4-BE49-F238E27FC236}">
                <a16:creationId xmlns:a16="http://schemas.microsoft.com/office/drawing/2014/main" id="{464B6673-DD68-4D67-96E0-B7C03DAC0869}"/>
              </a:ext>
            </a:extLst>
          </p:cNvPr>
          <p:cNvSpPr txBox="1"/>
          <p:nvPr userDrawn="1"/>
        </p:nvSpPr>
        <p:spPr>
          <a:xfrm>
            <a:off x="483819" y="3620431"/>
            <a:ext cx="5807799" cy="2246769"/>
          </a:xfrm>
          <a:prstGeom prst="rect">
            <a:avLst/>
          </a:prstGeom>
          <a:noFill/>
        </p:spPr>
        <p:txBody>
          <a:bodyPr wrap="square" rtlCol="0">
            <a:spAutoFit/>
          </a:bodyPr>
          <a:lstStyle/>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Total capacity: </a:t>
            </a:r>
            <a:r>
              <a:rPr lang="en-IE" sz="2800" dirty="0">
                <a:solidFill>
                  <a:srgbClr val="333333"/>
                </a:solidFill>
                <a:latin typeface="Calibri" panose="020F0502020204030204" pitchFamily="34" charset="0"/>
                <a:cs typeface="Calibri" panose="020F0502020204030204" pitchFamily="34" charset="0"/>
              </a:rPr>
              <a:t>2.9 </a:t>
            </a:r>
            <a:r>
              <a:rPr lang="en-IE" sz="2800" dirty="0" err="1">
                <a:solidFill>
                  <a:srgbClr val="333333"/>
                </a:solidFill>
                <a:latin typeface="Calibri" panose="020F0502020204030204" pitchFamily="34" charset="0"/>
                <a:cs typeface="Calibri" panose="020F0502020204030204" pitchFamily="34" charset="0"/>
              </a:rPr>
              <a:t>MWth</a:t>
            </a:r>
            <a:r>
              <a:rPr lang="en-IE" sz="2800" dirty="0">
                <a:solidFill>
                  <a:srgbClr val="333333"/>
                </a:solidFill>
                <a:latin typeface="Calibri" panose="020F0502020204030204" pitchFamily="34" charset="0"/>
                <a:cs typeface="Calibri" panose="020F0502020204030204" pitchFamily="34" charset="0"/>
              </a:rPr>
              <a:t> </a:t>
            </a:r>
          </a:p>
          <a:p>
            <a:pPr marL="342900" indent="-342900">
              <a:buClr>
                <a:srgbClr val="F9B200"/>
              </a:buClr>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Solar fraction:</a:t>
            </a:r>
          </a:p>
          <a:p>
            <a:pPr>
              <a:buClr>
                <a:srgbClr val="F9B200"/>
              </a:buClr>
            </a:pPr>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11.2% (RAR)-39% (RODA)</a:t>
            </a:r>
          </a:p>
          <a:p>
            <a:pPr marL="342900" indent="-342900">
              <a:buFont typeface="Arial" panose="020B0604020202020204" pitchFamily="34" charset="0"/>
              <a:buChar char="•"/>
            </a:pPr>
            <a:r>
              <a:rPr lang="en-IE" sz="2800" b="1" dirty="0">
                <a:solidFill>
                  <a:srgbClr val="F9B200"/>
                </a:solidFill>
                <a:latin typeface="Calibri" panose="020F0502020204030204" pitchFamily="34" charset="0"/>
                <a:cs typeface="Calibri" panose="020F0502020204030204" pitchFamily="34" charset="0"/>
              </a:rPr>
              <a:t>Yearly average solar efficiency:</a:t>
            </a:r>
          </a:p>
          <a:p>
            <a:r>
              <a:rPr lang="en-IE" sz="2800" b="1" dirty="0">
                <a:solidFill>
                  <a:srgbClr val="F9B200"/>
                </a:solidFill>
                <a:latin typeface="Calibri" panose="020F0502020204030204" pitchFamily="34" charset="0"/>
                <a:cs typeface="Calibri" panose="020F0502020204030204" pitchFamily="34" charset="0"/>
              </a:rPr>
              <a:t>     </a:t>
            </a:r>
            <a:r>
              <a:rPr lang="en-IE" sz="2800" dirty="0">
                <a:solidFill>
                  <a:srgbClr val="333333"/>
                </a:solidFill>
                <a:latin typeface="Calibri" panose="020F0502020204030204" pitchFamily="34" charset="0"/>
                <a:cs typeface="Calibri" panose="020F0502020204030204" pitchFamily="34" charset="0"/>
              </a:rPr>
              <a:t>37% (M&amp;R)-54% (RODA)</a:t>
            </a:r>
          </a:p>
        </p:txBody>
      </p:sp>
      <p:sp>
        <p:nvSpPr>
          <p:cNvPr id="14" name="TextBox 13">
            <a:extLst>
              <a:ext uri="{FF2B5EF4-FFF2-40B4-BE49-F238E27FC236}">
                <a16:creationId xmlns:a16="http://schemas.microsoft.com/office/drawing/2014/main" id="{A39A45C7-D502-4026-8229-B2CBFE63C523}"/>
              </a:ext>
            </a:extLst>
          </p:cNvPr>
          <p:cNvSpPr txBox="1"/>
          <p:nvPr userDrawn="1"/>
        </p:nvSpPr>
        <p:spPr>
          <a:xfrm>
            <a:off x="5798700" y="3620431"/>
            <a:ext cx="5909481" cy="2438488"/>
          </a:xfrm>
          <a:prstGeom prst="rect">
            <a:avLst/>
          </a:prstGeom>
          <a:noFill/>
        </p:spPr>
        <p:txBody>
          <a:bodyPr wrap="square" rtlCol="0">
            <a:spAutoFit/>
          </a:bodyPr>
          <a:lstStyle/>
          <a:p>
            <a:pPr marL="522900" lvl="1" indent="-342900">
              <a:lnSpc>
                <a:spcPct val="110000"/>
              </a:lnSpc>
              <a:buFont typeface="Arial" panose="020B0604020202020204" pitchFamily="34" charset="0"/>
              <a:buChar char="•"/>
            </a:pPr>
            <a:r>
              <a:rPr lang="en-US" sz="2800" b="1" dirty="0">
                <a:solidFill>
                  <a:srgbClr val="FBB505"/>
                </a:solidFill>
                <a:latin typeface="Calibri" panose="020F0502020204030204" pitchFamily="34" charset="0"/>
                <a:cs typeface="Calibri" panose="020F0502020204030204" pitchFamily="34" charset="0"/>
              </a:rPr>
              <a:t>Primary energy savings:</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1145 tCO</a:t>
            </a:r>
            <a:r>
              <a:rPr lang="en-US" sz="2800" baseline="-25000" dirty="0">
                <a:solidFill>
                  <a:srgbClr val="333333"/>
                </a:solidFill>
                <a:latin typeface="Calibri" panose="020F0502020204030204" pitchFamily="34" charset="0"/>
                <a:cs typeface="Calibri" panose="020F0502020204030204" pitchFamily="34" charset="0"/>
              </a:rPr>
              <a:t>2</a:t>
            </a:r>
            <a:r>
              <a:rPr lang="en-US" sz="2800" dirty="0">
                <a:solidFill>
                  <a:srgbClr val="333333"/>
                </a:solidFill>
                <a:latin typeface="Calibri" panose="020F0502020204030204" pitchFamily="34" charset="0"/>
                <a:cs typeface="Calibri" panose="020F0502020204030204" pitchFamily="34" charset="0"/>
              </a:rPr>
              <a:t>/year avoided </a:t>
            </a:r>
          </a:p>
          <a:p>
            <a:pPr marL="980100" lvl="2" indent="-342900">
              <a:lnSpc>
                <a:spcPct val="110000"/>
              </a:lnSpc>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5.4 </a:t>
            </a:r>
            <a:r>
              <a:rPr lang="en-US" sz="2800" dirty="0" err="1">
                <a:solidFill>
                  <a:srgbClr val="333333"/>
                </a:solidFill>
                <a:latin typeface="Calibri" panose="020F0502020204030204" pitchFamily="34" charset="0"/>
                <a:cs typeface="Calibri" panose="020F0502020204030204" pitchFamily="34" charset="0"/>
              </a:rPr>
              <a:t>GWh</a:t>
            </a:r>
            <a:r>
              <a:rPr lang="en-US" sz="2800" dirty="0">
                <a:solidFill>
                  <a:srgbClr val="333333"/>
                </a:solidFill>
                <a:latin typeface="Calibri" panose="020F0502020204030204" pitchFamily="34" charset="0"/>
                <a:cs typeface="Calibri" panose="020F0502020204030204" pitchFamily="34" charset="0"/>
              </a:rPr>
              <a:t>/year increase of RES in industrial heating</a:t>
            </a:r>
          </a:p>
        </p:txBody>
      </p:sp>
      <p:sp>
        <p:nvSpPr>
          <p:cNvPr id="15" name="TextBox 14">
            <a:extLst>
              <a:ext uri="{FF2B5EF4-FFF2-40B4-BE49-F238E27FC236}">
                <a16:creationId xmlns:a16="http://schemas.microsoft.com/office/drawing/2014/main" id="{0F85E728-A1E7-4D0C-9520-29ABCC1FE39B}"/>
              </a:ext>
            </a:extLst>
          </p:cNvPr>
          <p:cNvSpPr txBox="1"/>
          <p:nvPr userDrawn="1"/>
        </p:nvSpPr>
        <p:spPr>
          <a:xfrm>
            <a:off x="3748035" y="857112"/>
            <a:ext cx="7761275" cy="646331"/>
          </a:xfrm>
          <a:prstGeom prst="rect">
            <a:avLst/>
          </a:prstGeom>
          <a:noFill/>
        </p:spPr>
        <p:txBody>
          <a:bodyPr wrap="square" rtlCol="0">
            <a:spAutoFit/>
          </a:bodyPr>
          <a:lstStyle/>
          <a:p>
            <a:pPr algn="r"/>
            <a:r>
              <a:rPr lang="fr-FR" sz="3600" b="1" dirty="0">
                <a:solidFill>
                  <a:srgbClr val="F9B200"/>
                </a:solidFill>
              </a:rPr>
              <a:t>The </a:t>
            </a:r>
            <a:r>
              <a:rPr lang="fr-FR" sz="3600" b="1" dirty="0" err="1">
                <a:solidFill>
                  <a:srgbClr val="F9B200"/>
                </a:solidFill>
              </a:rPr>
              <a:t>demo</a:t>
            </a:r>
            <a:r>
              <a:rPr lang="fr-FR" sz="3600" b="1" dirty="0">
                <a:solidFill>
                  <a:srgbClr val="F9B200"/>
                </a:solidFill>
              </a:rPr>
              <a:t>-sites &amp; the flagship </a:t>
            </a:r>
            <a:r>
              <a:rPr lang="fr-FR" sz="3600" b="1" dirty="0" err="1">
                <a:solidFill>
                  <a:srgbClr val="F9B200"/>
                </a:solidFill>
              </a:rPr>
              <a:t>projects</a:t>
            </a:r>
            <a:endParaRPr lang="en-IE" sz="3600" b="1" dirty="0">
              <a:solidFill>
                <a:srgbClr val="F9B200"/>
              </a:solidFill>
            </a:endParaRPr>
          </a:p>
        </p:txBody>
      </p:sp>
      <p:pic>
        <p:nvPicPr>
          <p:cNvPr id="16" name="Picture 15" descr="A picture containing drawing&#10;&#10;Description automatically generated">
            <a:extLst>
              <a:ext uri="{FF2B5EF4-FFF2-40B4-BE49-F238E27FC236}">
                <a16:creationId xmlns:a16="http://schemas.microsoft.com/office/drawing/2014/main" id="{810FBCB1-BDB0-4865-A784-0C4CAE14F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988" y="1278089"/>
            <a:ext cx="2672572" cy="1959480"/>
          </a:xfrm>
          <a:prstGeom prst="rect">
            <a:avLst/>
          </a:prstGeom>
        </p:spPr>
      </p:pic>
    </p:spTree>
    <p:extLst>
      <p:ext uri="{BB962C8B-B14F-4D97-AF65-F5344CB8AC3E}">
        <p14:creationId xmlns:p14="http://schemas.microsoft.com/office/powerpoint/2010/main" val="301341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AC38-2C38-45B7-911E-F304945F166B}" type="datetime1">
              <a:rPr lang="en-IE" smtClean="0"/>
              <a:t>19/05/2021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29612950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D7418-9E2E-4FF3-BC4A-5DE3B5E947C5}" type="datetimeFigureOut">
              <a:rPr lang="en-IE" smtClean="0"/>
              <a:t>19/05/2021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11" name="TextBox 10"/>
          <p:cNvSpPr txBox="1"/>
          <p:nvPr userDrawn="1"/>
        </p:nvSpPr>
        <p:spPr>
          <a:xfrm>
            <a:off x="1834926" y="5968064"/>
            <a:ext cx="1013775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a:t>
            </a:r>
            <a:r>
              <a:rPr lang="en-GB" sz="1200" baseline="0" dirty="0">
                <a:solidFill>
                  <a:srgbClr val="333333"/>
                </a:solidFill>
              </a:rPr>
              <a:t> </a:t>
            </a:r>
            <a:r>
              <a:rPr lang="en-GB" sz="1200" dirty="0">
                <a:solidFill>
                  <a:srgbClr val="333333"/>
                </a:solidFill>
              </a:rPr>
              <a:t>herein. </a:t>
            </a:r>
            <a:endParaRPr lang="en-IE" sz="1200" dirty="0">
              <a:solidFill>
                <a:srgbClr val="333333"/>
              </a:solidFill>
            </a:endParaRPr>
          </a:p>
        </p:txBody>
      </p:sp>
      <p:pic>
        <p:nvPicPr>
          <p:cNvPr id="12" name="Imagen 5" descr="flag_yellow_low"/>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3030" y="5986787"/>
            <a:ext cx="861896" cy="608887"/>
          </a:xfrm>
          <a:prstGeom prst="rect">
            <a:avLst/>
          </a:prstGeom>
          <a:noFill/>
          <a:ln>
            <a:noFill/>
          </a:ln>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4068" y="473979"/>
            <a:ext cx="3551463" cy="1518392"/>
          </a:xfrm>
          <a:prstGeom prst="rect">
            <a:avLst/>
          </a:prstGeom>
        </p:spPr>
      </p:pic>
    </p:spTree>
    <p:extLst>
      <p:ext uri="{BB962C8B-B14F-4D97-AF65-F5344CB8AC3E}">
        <p14:creationId xmlns:p14="http://schemas.microsoft.com/office/powerpoint/2010/main" val="1422562614"/>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hyperlink" Target="https://replicationtool.ship2fair.clou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francesco.peccianti@rin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837BD54B-E92B-48D5-8440-1D6FC5D1A4B2}" type="slidenum">
              <a:rPr lang="en-IE" smtClean="0"/>
              <a:t>1</a:t>
            </a:fld>
            <a:endParaRPr lang="en-I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9" name="Title 1">
            <a:extLst>
              <a:ext uri="{FF2B5EF4-FFF2-40B4-BE49-F238E27FC236}">
                <a16:creationId xmlns:a16="http://schemas.microsoft.com/office/drawing/2014/main" id="{1451B09C-8F48-4D66-999D-9658BA4FE3FB}"/>
              </a:ext>
            </a:extLst>
          </p:cNvPr>
          <p:cNvSpPr txBox="1">
            <a:spLocks/>
          </p:cNvSpPr>
          <p:nvPr/>
        </p:nvSpPr>
        <p:spPr>
          <a:xfrm>
            <a:off x="930721" y="3346101"/>
            <a:ext cx="10634932" cy="1678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F9B200"/>
                </a:solidFill>
                <a:latin typeface="Arial Black" panose="020B0A04020102020204" pitchFamily="34" charset="0"/>
              </a:rPr>
              <a:t>The SHIP2FAIR Replication Tool</a:t>
            </a:r>
            <a:br>
              <a:rPr lang="fr-FR" sz="3600" b="1" dirty="0">
                <a:solidFill>
                  <a:srgbClr val="F9B200"/>
                </a:solidFill>
                <a:latin typeface="Arial Black" panose="020B0A04020102020204" pitchFamily="34" charset="0"/>
              </a:rPr>
            </a:br>
            <a:br>
              <a:rPr lang="fr-FR" sz="3600" b="1" dirty="0">
                <a:solidFill>
                  <a:srgbClr val="F9B200"/>
                </a:solidFill>
                <a:latin typeface="Arial Black" panose="020B0A04020102020204" pitchFamily="34" charset="0"/>
              </a:rPr>
            </a:br>
            <a:r>
              <a:rPr lang="fr-FR" sz="2800" b="1" dirty="0">
                <a:solidFill>
                  <a:srgbClr val="004268"/>
                </a:solidFill>
                <a:latin typeface="Arial Black" panose="020B0A04020102020204" pitchFamily="34" charset="0"/>
              </a:rPr>
              <a:t>Webinar, 19/05/2021</a:t>
            </a:r>
            <a:endParaRPr lang="en-IE" sz="2800" dirty="0">
              <a:solidFill>
                <a:srgbClr val="004268"/>
              </a:solidFill>
              <a:latin typeface="Arial Black" panose="020B0A04020102020204" pitchFamily="34" charset="0"/>
            </a:endParaRPr>
          </a:p>
        </p:txBody>
      </p:sp>
    </p:spTree>
    <p:extLst>
      <p:ext uri="{BB962C8B-B14F-4D97-AF65-F5344CB8AC3E}">
        <p14:creationId xmlns:p14="http://schemas.microsoft.com/office/powerpoint/2010/main" val="58700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2</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Replication Tool</a:t>
            </a:r>
            <a:endParaRPr lang="en-IE" sz="3600" b="1" dirty="0">
              <a:solidFill>
                <a:srgbClr val="F9B200"/>
              </a:solidFill>
            </a:endParaRPr>
          </a:p>
        </p:txBody>
      </p:sp>
      <p:pic>
        <p:nvPicPr>
          <p:cNvPr id="5" name="Picture 4" descr="A close up of a sign&#10;&#10;Description automatically generated">
            <a:extLst>
              <a:ext uri="{FF2B5EF4-FFF2-40B4-BE49-F238E27FC236}">
                <a16:creationId xmlns:a16="http://schemas.microsoft.com/office/drawing/2014/main" id="{530F777C-598C-487E-8FB6-362C0104F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9" name="TextBox 6">
            <a:extLst>
              <a:ext uri="{FF2B5EF4-FFF2-40B4-BE49-F238E27FC236}">
                <a16:creationId xmlns:a16="http://schemas.microsoft.com/office/drawing/2014/main" id="{C1126E08-7F2C-43FA-B99B-A0EB45470D71}"/>
              </a:ext>
            </a:extLst>
          </p:cNvPr>
          <p:cNvSpPr txBox="1"/>
          <p:nvPr/>
        </p:nvSpPr>
        <p:spPr>
          <a:xfrm>
            <a:off x="3054699" y="1696761"/>
            <a:ext cx="8714433" cy="4093428"/>
          </a:xfrm>
          <a:prstGeom prst="rect">
            <a:avLst/>
          </a:prstGeom>
          <a:noFill/>
        </p:spPr>
        <p:txBody>
          <a:bodyPr wrap="square" rtlCol="0">
            <a:spAutoFit/>
          </a:bodyPr>
          <a:lstStyle/>
          <a:p>
            <a:r>
              <a:rPr lang="en-IE" sz="2000" dirty="0">
                <a:solidFill>
                  <a:srgbClr val="333333"/>
                </a:solidFill>
                <a:latin typeface="Calibri" panose="020F0502020204030204" pitchFamily="34" charset="0"/>
                <a:cs typeface="Calibri" panose="020F0502020204030204" pitchFamily="34" charset="0"/>
              </a:rPr>
              <a:t>The Replication Tool is a software able to evaluate the </a:t>
            </a:r>
            <a:r>
              <a:rPr lang="en-IE" sz="2000" b="1" dirty="0">
                <a:solidFill>
                  <a:srgbClr val="333333"/>
                </a:solidFill>
                <a:latin typeface="Calibri" panose="020F0502020204030204" pitchFamily="34" charset="0"/>
                <a:cs typeface="Calibri" panose="020F0502020204030204" pitchFamily="34" charset="0"/>
              </a:rPr>
              <a:t>techno-economic potential </a:t>
            </a:r>
            <a:r>
              <a:rPr lang="en-IE" sz="2000" dirty="0">
                <a:solidFill>
                  <a:srgbClr val="333333"/>
                </a:solidFill>
                <a:latin typeface="Calibri" panose="020F0502020204030204" pitchFamily="34" charset="0"/>
                <a:cs typeface="Calibri" panose="020F0502020204030204" pitchFamily="34" charset="0"/>
              </a:rPr>
              <a:t>of SHIP solution, starting from </a:t>
            </a:r>
            <a:r>
              <a:rPr lang="en-IE" sz="2000" b="1" dirty="0">
                <a:solidFill>
                  <a:srgbClr val="333333"/>
                </a:solidFill>
                <a:latin typeface="Calibri" panose="020F0502020204030204" pitchFamily="34" charset="0"/>
                <a:cs typeface="Calibri" panose="020F0502020204030204" pitchFamily="34" charset="0"/>
              </a:rPr>
              <a:t>local solar potential </a:t>
            </a:r>
            <a:r>
              <a:rPr lang="en-IE" sz="2000" dirty="0">
                <a:solidFill>
                  <a:srgbClr val="333333"/>
                </a:solidFill>
                <a:latin typeface="Calibri" panose="020F0502020204030204" pitchFamily="34" charset="0"/>
                <a:cs typeface="Calibri" panose="020F0502020204030204" pitchFamily="34" charset="0"/>
              </a:rPr>
              <a:t>and current </a:t>
            </a:r>
            <a:r>
              <a:rPr lang="en-IE" sz="2000" b="1" dirty="0">
                <a:solidFill>
                  <a:srgbClr val="333333"/>
                </a:solidFill>
                <a:latin typeface="Calibri" panose="020F0502020204030204" pitchFamily="34" charset="0"/>
                <a:cs typeface="Calibri" panose="020F0502020204030204" pitchFamily="34" charset="0"/>
              </a:rPr>
              <a:t>process heat demand</a:t>
            </a:r>
            <a:r>
              <a:rPr lang="en-IE" sz="2000" dirty="0">
                <a:solidFill>
                  <a:srgbClr val="333333"/>
                </a:solidFill>
                <a:latin typeface="Calibri" panose="020F0502020204030204" pitchFamily="34" charset="0"/>
                <a:cs typeface="Calibri" panose="020F0502020204030204" pitchFamily="34" charset="0"/>
              </a:rPr>
              <a:t>.</a:t>
            </a:r>
          </a:p>
          <a:p>
            <a:pPr marL="342900" indent="-342900">
              <a:buClr>
                <a:srgbClr val="F9B200"/>
              </a:buClr>
              <a:buFont typeface="Arial" panose="020B0604020202020204" pitchFamily="34" charset="0"/>
              <a:buChar char="•"/>
            </a:pPr>
            <a:endParaRPr lang="en-IE" sz="2000" dirty="0">
              <a:solidFill>
                <a:srgbClr val="333333"/>
              </a:solidFill>
              <a:latin typeface="Calibri" panose="020F0502020204030204" pitchFamily="34" charset="0"/>
              <a:cs typeface="Calibri" panose="020F0502020204030204" pitchFamily="34" charset="0"/>
            </a:endParaRPr>
          </a:p>
          <a:p>
            <a:pPr>
              <a:buClr>
                <a:srgbClr val="F9B200"/>
              </a:buClr>
            </a:pPr>
            <a:r>
              <a:rPr lang="en-GB" sz="2000" dirty="0">
                <a:solidFill>
                  <a:srgbClr val="333333"/>
                </a:solidFill>
                <a:latin typeface="Calibri" panose="020F0502020204030204" pitchFamily="34" charset="0"/>
                <a:cs typeface="Calibri" panose="020F0502020204030204" pitchFamily="34" charset="0"/>
              </a:rPr>
              <a:t>This tool is able to provide a first outlook on the SHIP </a:t>
            </a:r>
            <a:r>
              <a:rPr lang="en-GB" sz="2000" b="1" dirty="0">
                <a:solidFill>
                  <a:srgbClr val="333333"/>
                </a:solidFill>
                <a:latin typeface="Calibri" panose="020F0502020204030204" pitchFamily="34" charset="0"/>
                <a:cs typeface="Calibri" panose="020F0502020204030204" pitchFamily="34" charset="0"/>
              </a:rPr>
              <a:t>integration within the process </a:t>
            </a:r>
            <a:r>
              <a:rPr lang="en-GB" sz="2000" dirty="0">
                <a:solidFill>
                  <a:srgbClr val="333333"/>
                </a:solidFill>
                <a:latin typeface="Calibri" panose="020F0502020204030204" pitchFamily="34" charset="0"/>
                <a:cs typeface="Calibri" panose="020F0502020204030204" pitchFamily="34" charset="0"/>
              </a:rPr>
              <a:t>and to </a:t>
            </a:r>
            <a:r>
              <a:rPr lang="en-GB" sz="2000" b="1" dirty="0">
                <a:solidFill>
                  <a:srgbClr val="333333"/>
                </a:solidFill>
                <a:latin typeface="Calibri" panose="020F0502020204030204" pitchFamily="34" charset="0"/>
                <a:cs typeface="Calibri" panose="020F0502020204030204" pitchFamily="34" charset="0"/>
              </a:rPr>
              <a:t>optimise the system</a:t>
            </a:r>
            <a:r>
              <a:rPr lang="en-GB" sz="2000" dirty="0">
                <a:solidFill>
                  <a:srgbClr val="333333"/>
                </a:solidFill>
                <a:latin typeface="Calibri" panose="020F0502020204030204" pitchFamily="34" charset="0"/>
                <a:cs typeface="Calibri" panose="020F0502020204030204" pitchFamily="34" charset="0"/>
              </a:rPr>
              <a:t> according to the user’s needs.</a:t>
            </a:r>
          </a:p>
          <a:p>
            <a:endParaRPr lang="en-IE" sz="2000" dirty="0">
              <a:solidFill>
                <a:srgbClr val="333333"/>
              </a:solidFill>
              <a:latin typeface="Calibri" panose="020F0502020204030204" pitchFamily="34" charset="0"/>
              <a:cs typeface="Calibri" panose="020F0502020204030204" pitchFamily="34" charset="0"/>
            </a:endParaRPr>
          </a:p>
          <a:p>
            <a:r>
              <a:rPr lang="en-IE" sz="2000" dirty="0">
                <a:solidFill>
                  <a:srgbClr val="333333"/>
                </a:solidFill>
                <a:latin typeface="Calibri" panose="020F0502020204030204" pitchFamily="34" charset="0"/>
                <a:cs typeface="Calibri" panose="020F0502020204030204" pitchFamily="34" charset="0"/>
              </a:rPr>
              <a:t>It provides:</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Evaluation of </a:t>
            </a:r>
            <a:r>
              <a:rPr lang="en-IE" sz="2000" b="1" dirty="0">
                <a:solidFill>
                  <a:srgbClr val="333333"/>
                </a:solidFill>
                <a:latin typeface="Calibri" panose="020F0502020204030204" pitchFamily="34" charset="0"/>
                <a:cs typeface="Calibri" panose="020F0502020204030204" pitchFamily="34" charset="0"/>
              </a:rPr>
              <a:t>solar field parameters</a:t>
            </a:r>
            <a:r>
              <a:rPr lang="en-IE" sz="2000" dirty="0">
                <a:solidFill>
                  <a:srgbClr val="333333"/>
                </a:solidFill>
                <a:latin typeface="Calibri" panose="020F0502020204030204" pitchFamily="34" charset="0"/>
                <a:cs typeface="Calibri" panose="020F0502020204030204" pitchFamily="34" charset="0"/>
              </a:rPr>
              <a:t> (sizing, technology, thermal storage requirements, etc.)</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Expected </a:t>
            </a:r>
            <a:r>
              <a:rPr lang="en-IE" sz="2000" b="1" dirty="0">
                <a:solidFill>
                  <a:srgbClr val="333333"/>
                </a:solidFill>
                <a:latin typeface="Calibri" panose="020F0502020204030204" pitchFamily="34" charset="0"/>
                <a:cs typeface="Calibri" panose="020F0502020204030204" pitchFamily="34" charset="0"/>
              </a:rPr>
              <a:t>energetic and environmental results</a:t>
            </a:r>
            <a:r>
              <a:rPr lang="en-IE" sz="2000" dirty="0">
                <a:solidFill>
                  <a:srgbClr val="333333"/>
                </a:solidFill>
                <a:latin typeface="Calibri" panose="020F0502020204030204" pitchFamily="34" charset="0"/>
                <a:cs typeface="Calibri" panose="020F0502020204030204" pitchFamily="34" charset="0"/>
              </a:rPr>
              <a:t> (solar fraction, energy savings, avoided emissions, etc.)</a:t>
            </a:r>
          </a:p>
          <a:p>
            <a:pPr marL="342900" indent="-3429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Preliminary </a:t>
            </a:r>
            <a:r>
              <a:rPr lang="en-IE" sz="2000" b="1" dirty="0">
                <a:solidFill>
                  <a:srgbClr val="333333"/>
                </a:solidFill>
                <a:latin typeface="Calibri" panose="020F0502020204030204" pitchFamily="34" charset="0"/>
                <a:cs typeface="Calibri" panose="020F0502020204030204" pitchFamily="34" charset="0"/>
              </a:rPr>
              <a:t>economic figures</a:t>
            </a:r>
            <a:r>
              <a:rPr lang="en-IE" sz="2000" dirty="0">
                <a:solidFill>
                  <a:srgbClr val="333333"/>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09630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3</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Replication Tool</a:t>
            </a:r>
            <a:endParaRPr lang="en-IE" sz="3600" b="1" dirty="0">
              <a:solidFill>
                <a:srgbClr val="F9B200"/>
              </a:solidFill>
            </a:endParaRPr>
          </a:p>
        </p:txBody>
      </p:sp>
      <p:pic>
        <p:nvPicPr>
          <p:cNvPr id="5" name="Picture 4" descr="A close up of a sign&#10;&#10;Description automatically generated">
            <a:extLst>
              <a:ext uri="{FF2B5EF4-FFF2-40B4-BE49-F238E27FC236}">
                <a16:creationId xmlns:a16="http://schemas.microsoft.com/office/drawing/2014/main" id="{530F777C-598C-487E-8FB6-362C0104F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52" y="1503443"/>
            <a:ext cx="2009200" cy="2009200"/>
          </a:xfrm>
          <a:prstGeom prst="rect">
            <a:avLst/>
          </a:prstGeom>
        </p:spPr>
      </p:pic>
      <p:sp>
        <p:nvSpPr>
          <p:cNvPr id="9" name="TextBox 6">
            <a:extLst>
              <a:ext uri="{FF2B5EF4-FFF2-40B4-BE49-F238E27FC236}">
                <a16:creationId xmlns:a16="http://schemas.microsoft.com/office/drawing/2014/main" id="{C1126E08-7F2C-43FA-B99B-A0EB45470D71}"/>
              </a:ext>
            </a:extLst>
          </p:cNvPr>
          <p:cNvSpPr txBox="1"/>
          <p:nvPr/>
        </p:nvSpPr>
        <p:spPr>
          <a:xfrm>
            <a:off x="3054699" y="1696761"/>
            <a:ext cx="8714433" cy="4401205"/>
          </a:xfrm>
          <a:prstGeom prst="rect">
            <a:avLst/>
          </a:prstGeom>
          <a:noFill/>
        </p:spPr>
        <p:txBody>
          <a:bodyPr wrap="square" rtlCol="0">
            <a:spAutoFit/>
          </a:bodyPr>
          <a:lstStyle/>
          <a:p>
            <a:r>
              <a:rPr lang="en-GB" sz="2000" b="1" dirty="0">
                <a:solidFill>
                  <a:srgbClr val="333333"/>
                </a:solidFill>
                <a:latin typeface="Calibri" panose="020F0502020204030204" pitchFamily="34" charset="0"/>
                <a:cs typeface="Calibri" panose="020F0502020204030204" pitchFamily="34" charset="0"/>
              </a:rPr>
              <a:t>ADVANTAGES: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Not specialised tool</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Interactive interface</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Default values suggested</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Inputs required available to the user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Optimisation of the solar field based on a selected parameter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Possibility to compare alternatives</a:t>
            </a:r>
          </a:p>
          <a:p>
            <a:endParaRPr lang="en-IE" sz="2000" dirty="0">
              <a:solidFill>
                <a:srgbClr val="333333"/>
              </a:solidFill>
              <a:latin typeface="Calibri" panose="020F0502020204030204" pitchFamily="34" charset="0"/>
              <a:cs typeface="Calibri" panose="020F0502020204030204" pitchFamily="34" charset="0"/>
            </a:endParaRPr>
          </a:p>
          <a:p>
            <a:r>
              <a:rPr lang="en-GB" sz="2000" b="1" dirty="0">
                <a:solidFill>
                  <a:srgbClr val="333333"/>
                </a:solidFill>
                <a:latin typeface="Calibri" panose="020F0502020204030204" pitchFamily="34" charset="0"/>
                <a:cs typeface="Calibri" panose="020F0502020204030204" pitchFamily="34" charset="0"/>
              </a:rPr>
              <a:t>USER:</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Professionals to develop feasibility studies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Technical department of interested companies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Consultants</a:t>
            </a:r>
          </a:p>
          <a:p>
            <a:pPr marL="342900" indent="-342900">
              <a:buClr>
                <a:srgbClr val="F9B200"/>
              </a:buClr>
              <a:buFont typeface="Wingdings" panose="05000000000000000000" pitchFamily="2" charset="2"/>
              <a:buChar char="§"/>
            </a:pPr>
            <a:r>
              <a:rPr lang="en-GB" sz="2000" dirty="0">
                <a:solidFill>
                  <a:srgbClr val="333333"/>
                </a:solidFill>
                <a:latin typeface="Calibri" panose="020F0502020204030204" pitchFamily="34" charset="0"/>
                <a:cs typeface="Calibri" panose="020F0502020204030204" pitchFamily="34" charset="0"/>
              </a:rPr>
              <a:t>Students</a:t>
            </a:r>
          </a:p>
          <a:p>
            <a:endParaRPr lang="en-GB" sz="20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42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4</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6179669" y="857112"/>
            <a:ext cx="5329641" cy="646331"/>
          </a:xfrm>
          <a:prstGeom prst="rect">
            <a:avLst/>
          </a:prstGeom>
          <a:noFill/>
        </p:spPr>
        <p:txBody>
          <a:bodyPr wrap="square" rtlCol="0">
            <a:spAutoFit/>
          </a:bodyPr>
          <a:lstStyle/>
          <a:p>
            <a:pPr algn="r"/>
            <a:r>
              <a:rPr lang="en-US" sz="3600" b="1" dirty="0">
                <a:solidFill>
                  <a:srgbClr val="F9B200"/>
                </a:solidFill>
              </a:rPr>
              <a:t>How does the RT work?</a:t>
            </a:r>
            <a:endParaRPr lang="en-IE" sz="3600" b="1" dirty="0">
              <a:solidFill>
                <a:srgbClr val="F9B200"/>
              </a:solidFill>
            </a:endParaRPr>
          </a:p>
        </p:txBody>
      </p:sp>
      <p:sp>
        <p:nvSpPr>
          <p:cNvPr id="8" name="TextBox 6">
            <a:extLst>
              <a:ext uri="{FF2B5EF4-FFF2-40B4-BE49-F238E27FC236}">
                <a16:creationId xmlns:a16="http://schemas.microsoft.com/office/drawing/2014/main" id="{F65FEE9D-D45A-47C0-8489-15C1DCAB4149}"/>
              </a:ext>
            </a:extLst>
          </p:cNvPr>
          <p:cNvSpPr txBox="1"/>
          <p:nvPr/>
        </p:nvSpPr>
        <p:spPr>
          <a:xfrm>
            <a:off x="1738783" y="1937869"/>
            <a:ext cx="8714433" cy="2554545"/>
          </a:xfrm>
          <a:prstGeom prst="rect">
            <a:avLst/>
          </a:prstGeom>
          <a:noFill/>
        </p:spPr>
        <p:txBody>
          <a:bodyPr wrap="square" rtlCol="0">
            <a:spAutoFit/>
          </a:bodyPr>
          <a:lstStyle/>
          <a:p>
            <a:r>
              <a:rPr lang="en-IE" sz="2000" dirty="0">
                <a:solidFill>
                  <a:srgbClr val="333333"/>
                </a:solidFill>
                <a:latin typeface="Calibri" panose="020F0502020204030204" pitchFamily="34" charset="0"/>
                <a:cs typeface="Calibri" panose="020F0502020204030204" pitchFamily="34" charset="0"/>
                <a:sym typeface="Wingdings" panose="05000000000000000000" pitchFamily="2" charset="2"/>
              </a:rPr>
              <a:t>The Replication Tool (RT) is a </a:t>
            </a:r>
            <a:r>
              <a:rPr lang="en-IE" sz="2000" b="1" dirty="0">
                <a:solidFill>
                  <a:srgbClr val="333333"/>
                </a:solidFill>
                <a:latin typeface="Calibri" panose="020F0502020204030204" pitchFamily="34" charset="0"/>
                <a:cs typeface="Calibri" panose="020F0502020204030204" pitchFamily="34" charset="0"/>
              </a:rPr>
              <a:t>web tool</a:t>
            </a:r>
            <a:r>
              <a:rPr lang="en-IE" sz="2000" dirty="0">
                <a:solidFill>
                  <a:srgbClr val="333333"/>
                </a:solidFill>
                <a:latin typeface="Calibri" panose="020F0502020204030204" pitchFamily="34" charset="0"/>
                <a:cs typeface="Calibri" panose="020F0502020204030204" pitchFamily="34" charset="0"/>
              </a:rPr>
              <a:t>, which allows registered users to </a:t>
            </a:r>
            <a:r>
              <a:rPr lang="en-IE" sz="2000" b="1" dirty="0">
                <a:solidFill>
                  <a:srgbClr val="333333"/>
                </a:solidFill>
                <a:latin typeface="Calibri" panose="020F0502020204030204" pitchFamily="34" charset="0"/>
                <a:cs typeface="Calibri" panose="020F0502020204030204" pitchFamily="34" charset="0"/>
              </a:rPr>
              <a:t>run 5 modules</a:t>
            </a:r>
            <a:r>
              <a:rPr lang="en-IE" sz="2000" dirty="0">
                <a:solidFill>
                  <a:srgbClr val="333333"/>
                </a:solidFill>
                <a:latin typeface="Calibri" panose="020F0502020204030204" pitchFamily="34" charset="0"/>
                <a:cs typeface="Calibri" panose="020F0502020204030204" pitchFamily="34" charset="0"/>
              </a:rPr>
              <a:t> in sequence:</a:t>
            </a:r>
          </a:p>
          <a:p>
            <a:endParaRPr lang="en-IE" sz="2000" dirty="0">
              <a:solidFill>
                <a:srgbClr val="333333"/>
              </a:solidFill>
              <a:latin typeface="Calibri" panose="020F0502020204030204" pitchFamily="34" charset="0"/>
              <a:cs typeface="Calibri" panose="020F0502020204030204" pitchFamily="34" charset="0"/>
            </a:endParaRPr>
          </a:p>
          <a:p>
            <a:pPr marL="914400" lvl="1" indent="-4572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General Information Module</a:t>
            </a:r>
          </a:p>
          <a:p>
            <a:pPr marL="914400" lvl="1" indent="-457200">
              <a:buClr>
                <a:srgbClr val="F9B200"/>
              </a:buClr>
              <a:buFont typeface="Arial" panose="020B0604020202020204" pitchFamily="34" charset="0"/>
              <a:buChar char="•"/>
            </a:pPr>
            <a:r>
              <a:rPr lang="en-IE" sz="2000" dirty="0">
                <a:solidFill>
                  <a:srgbClr val="333333"/>
                </a:solidFill>
                <a:latin typeface="Calibri" panose="020F0502020204030204" pitchFamily="34" charset="0"/>
                <a:cs typeface="Calibri" panose="020F0502020204030204" pitchFamily="34" charset="0"/>
              </a:rPr>
              <a:t>Solar Mapping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Industrial Process Demand Characterization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Simulation Module</a:t>
            </a:r>
          </a:p>
          <a:p>
            <a:pPr marL="914400" lvl="1" indent="-457200">
              <a:buClr>
                <a:srgbClr val="F9B200"/>
              </a:buClr>
              <a:buFont typeface="Arial" panose="020B0604020202020204" pitchFamily="34" charset="0"/>
              <a:buChar char="•"/>
            </a:pPr>
            <a:r>
              <a:rPr lang="en-US" sz="2000" dirty="0">
                <a:solidFill>
                  <a:srgbClr val="333333"/>
                </a:solidFill>
                <a:latin typeface="Calibri" panose="020F0502020204030204" pitchFamily="34" charset="0"/>
                <a:cs typeface="Calibri" panose="020F0502020204030204" pitchFamily="34" charset="0"/>
              </a:rPr>
              <a:t>Solar Integration Module</a:t>
            </a:r>
            <a:endParaRPr lang="en-IE" sz="2000" dirty="0">
              <a:solidFill>
                <a:srgbClr val="333333"/>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6DC49422-3D3B-4F97-AA22-1AA05F3B2B77}"/>
              </a:ext>
            </a:extLst>
          </p:cNvPr>
          <p:cNvPicPr>
            <a:picLocks noChangeAspect="1"/>
          </p:cNvPicPr>
          <p:nvPr/>
        </p:nvPicPr>
        <p:blipFill>
          <a:blip r:embed="rId3"/>
          <a:stretch>
            <a:fillRect/>
          </a:stretch>
        </p:blipFill>
        <p:spPr>
          <a:xfrm>
            <a:off x="714638" y="4816685"/>
            <a:ext cx="10762721" cy="1370755"/>
          </a:xfrm>
          <a:prstGeom prst="rect">
            <a:avLst/>
          </a:prstGeom>
        </p:spPr>
      </p:pic>
    </p:spTree>
    <p:extLst>
      <p:ext uri="{BB962C8B-B14F-4D97-AF65-F5344CB8AC3E}">
        <p14:creationId xmlns:p14="http://schemas.microsoft.com/office/powerpoint/2010/main" val="205350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5</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7" name="TextBox 6"/>
          <p:cNvSpPr txBox="1"/>
          <p:nvPr/>
        </p:nvSpPr>
        <p:spPr>
          <a:xfrm>
            <a:off x="280263" y="1972290"/>
            <a:ext cx="4505097" cy="2554545"/>
          </a:xfrm>
          <a:prstGeom prst="rect">
            <a:avLst/>
          </a:prstGeom>
          <a:noFill/>
        </p:spPr>
        <p:txBody>
          <a:bodyPr wrap="square" rtlCol="0">
            <a:spAutoFit/>
          </a:bodyPr>
          <a:lstStyle/>
          <a:p>
            <a:r>
              <a:rPr lang="en-US" sz="2000" b="1" dirty="0">
                <a:solidFill>
                  <a:srgbClr val="333333"/>
                </a:solidFill>
                <a:latin typeface="Calibri" panose="020F0502020204030204" pitchFamily="34" charset="0"/>
                <a:cs typeface="Calibri" panose="020F0502020204030204" pitchFamily="34" charset="0"/>
              </a:rPr>
              <a:t>Outputs:</a:t>
            </a:r>
          </a:p>
          <a:p>
            <a:endParaRPr lang="en-US" sz="2000" dirty="0">
              <a:solidFill>
                <a:srgbClr val="333333"/>
              </a:solidFill>
              <a:latin typeface="Calibri" panose="020F0502020204030204" pitchFamily="34" charset="0"/>
              <a:cs typeface="Calibri" panose="020F0502020204030204" pitchFamily="34" charset="0"/>
            </a:endParaRPr>
          </a:p>
          <a:p>
            <a:pPr marL="342900" indent="-342900">
              <a:buClr>
                <a:srgbClr val="F9B200"/>
              </a:buClr>
              <a:buFont typeface="Arial" panose="020B0604020202020204" pitchFamily="34" charset="0"/>
              <a:buChar char="•"/>
              <a:defRPr/>
            </a:pPr>
            <a:r>
              <a:rPr lang="en-US" sz="2000" dirty="0">
                <a:solidFill>
                  <a:srgbClr val="333333"/>
                </a:solidFill>
                <a:latin typeface="Calibri" panose="020F0502020204030204" pitchFamily="34" charset="0"/>
                <a:cs typeface="Calibri" panose="020F0502020204030204" pitchFamily="34" charset="0"/>
              </a:rPr>
              <a:t>Solar irradiance (hourly profile)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Optimized angles (slope and azimuth)</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Usable area</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Total corrective factor</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Ambient temperature (hourly profile)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Wind speed (hourly profile)</a:t>
            </a:r>
            <a:endParaRPr lang="en-US" sz="2000" b="0" i="0" u="none" strike="noStrike" baseline="0" dirty="0">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2/5</a:t>
            </a:r>
            <a:endParaRPr lang="en-IE" sz="3600" b="1" dirty="0">
              <a:solidFill>
                <a:srgbClr val="F9B200"/>
              </a:solidFill>
            </a:endParaRPr>
          </a:p>
        </p:txBody>
      </p:sp>
      <p:pic>
        <p:nvPicPr>
          <p:cNvPr id="10" name="Immagine 9">
            <a:extLst>
              <a:ext uri="{FF2B5EF4-FFF2-40B4-BE49-F238E27FC236}">
                <a16:creationId xmlns:a16="http://schemas.microsoft.com/office/drawing/2014/main" id="{6FDA1972-4564-4284-986C-E2A72A8E60C4}"/>
              </a:ext>
            </a:extLst>
          </p:cNvPr>
          <p:cNvPicPr>
            <a:picLocks noChangeAspect="1"/>
          </p:cNvPicPr>
          <p:nvPr/>
        </p:nvPicPr>
        <p:blipFill>
          <a:blip r:embed="rId3"/>
          <a:stretch>
            <a:fillRect/>
          </a:stretch>
        </p:blipFill>
        <p:spPr>
          <a:xfrm>
            <a:off x="194643" y="684097"/>
            <a:ext cx="8508633" cy="863658"/>
          </a:xfrm>
          <a:prstGeom prst="rect">
            <a:avLst/>
          </a:prstGeom>
        </p:spPr>
      </p:pic>
      <p:pic>
        <p:nvPicPr>
          <p:cNvPr id="9" name="Immagine 8">
            <a:extLst>
              <a:ext uri="{FF2B5EF4-FFF2-40B4-BE49-F238E27FC236}">
                <a16:creationId xmlns:a16="http://schemas.microsoft.com/office/drawing/2014/main" id="{B41181B3-80AC-4821-AAC3-117414A62440}"/>
              </a:ext>
            </a:extLst>
          </p:cNvPr>
          <p:cNvPicPr>
            <a:picLocks noChangeAspect="1"/>
          </p:cNvPicPr>
          <p:nvPr/>
        </p:nvPicPr>
        <p:blipFill>
          <a:blip r:embed="rId4"/>
          <a:stretch>
            <a:fillRect/>
          </a:stretch>
        </p:blipFill>
        <p:spPr>
          <a:xfrm>
            <a:off x="4940617" y="2752803"/>
            <a:ext cx="5239505" cy="3548063"/>
          </a:xfrm>
          <a:prstGeom prst="rect">
            <a:avLst/>
          </a:prstGeom>
          <a:ln>
            <a:solidFill>
              <a:srgbClr val="FFC000"/>
            </a:solidFill>
          </a:ln>
        </p:spPr>
      </p:pic>
      <p:pic>
        <p:nvPicPr>
          <p:cNvPr id="5" name="Immagine 4">
            <a:extLst>
              <a:ext uri="{FF2B5EF4-FFF2-40B4-BE49-F238E27FC236}">
                <a16:creationId xmlns:a16="http://schemas.microsoft.com/office/drawing/2014/main" id="{A235472F-9CB3-4FD0-841B-63A7B3D2BE60}"/>
              </a:ext>
            </a:extLst>
          </p:cNvPr>
          <p:cNvPicPr>
            <a:picLocks noChangeAspect="1"/>
          </p:cNvPicPr>
          <p:nvPr/>
        </p:nvPicPr>
        <p:blipFill>
          <a:blip r:embed="rId5"/>
          <a:stretch>
            <a:fillRect/>
          </a:stretch>
        </p:blipFill>
        <p:spPr>
          <a:xfrm>
            <a:off x="6847839" y="1860233"/>
            <a:ext cx="4834041" cy="3338662"/>
          </a:xfrm>
          <a:prstGeom prst="rect">
            <a:avLst/>
          </a:prstGeom>
          <a:ln>
            <a:solidFill>
              <a:srgbClr val="FFC000"/>
            </a:solidFill>
          </a:ln>
        </p:spPr>
      </p:pic>
    </p:spTree>
    <p:extLst>
      <p:ext uri="{BB962C8B-B14F-4D97-AF65-F5344CB8AC3E}">
        <p14:creationId xmlns:p14="http://schemas.microsoft.com/office/powerpoint/2010/main" val="260712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6</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3/5</a:t>
            </a:r>
            <a:endParaRPr lang="en-IE" sz="3600" b="1" dirty="0">
              <a:solidFill>
                <a:srgbClr val="F9B200"/>
              </a:solidFill>
            </a:endParaRPr>
          </a:p>
        </p:txBody>
      </p:sp>
      <p:pic>
        <p:nvPicPr>
          <p:cNvPr id="8" name="Immagine 7">
            <a:extLst>
              <a:ext uri="{FF2B5EF4-FFF2-40B4-BE49-F238E27FC236}">
                <a16:creationId xmlns:a16="http://schemas.microsoft.com/office/drawing/2014/main" id="{247B6271-6973-4AFF-9B03-851103D2F59A}"/>
              </a:ext>
            </a:extLst>
          </p:cNvPr>
          <p:cNvPicPr>
            <a:picLocks noChangeAspect="1"/>
          </p:cNvPicPr>
          <p:nvPr/>
        </p:nvPicPr>
        <p:blipFill>
          <a:blip r:embed="rId3"/>
          <a:stretch>
            <a:fillRect/>
          </a:stretch>
        </p:blipFill>
        <p:spPr>
          <a:xfrm>
            <a:off x="133564" y="712233"/>
            <a:ext cx="8739274" cy="935179"/>
          </a:xfrm>
          <a:prstGeom prst="rect">
            <a:avLst/>
          </a:prstGeom>
        </p:spPr>
      </p:pic>
      <p:sp>
        <p:nvSpPr>
          <p:cNvPr id="9" name="TextBox 6">
            <a:extLst>
              <a:ext uri="{FF2B5EF4-FFF2-40B4-BE49-F238E27FC236}">
                <a16:creationId xmlns:a16="http://schemas.microsoft.com/office/drawing/2014/main" id="{83C4E925-653B-4EA9-8C2E-DFC7B01B7104}"/>
              </a:ext>
            </a:extLst>
          </p:cNvPr>
          <p:cNvSpPr txBox="1"/>
          <p:nvPr/>
        </p:nvSpPr>
        <p:spPr>
          <a:xfrm>
            <a:off x="833003" y="2731687"/>
            <a:ext cx="4505097" cy="2554545"/>
          </a:xfrm>
          <a:prstGeom prst="rect">
            <a:avLst/>
          </a:prstGeom>
          <a:noFill/>
        </p:spPr>
        <p:txBody>
          <a:bodyPr wrap="square" rtlCol="0">
            <a:spAutoFit/>
          </a:bodyPr>
          <a:lstStyle/>
          <a:p>
            <a:r>
              <a:rPr lang="en-US" sz="2000" b="1" dirty="0">
                <a:solidFill>
                  <a:srgbClr val="333333"/>
                </a:solidFill>
                <a:latin typeface="Calibri" panose="020F0502020204030204" pitchFamily="34" charset="0"/>
                <a:cs typeface="Calibri" panose="020F0502020204030204" pitchFamily="34" charset="0"/>
              </a:rPr>
              <a:t>Outputs:</a:t>
            </a:r>
          </a:p>
          <a:p>
            <a:endParaRPr lang="en-US" sz="2000" dirty="0">
              <a:solidFill>
                <a:srgbClr val="333333"/>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Total thermal demand</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Heating demand &amp; Cooling demand</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Monthly demand distribution</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Process operating temperature</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rgbClr val="333333"/>
                </a:solidFill>
                <a:latin typeface="Calibri" panose="020F0502020204030204" pitchFamily="34" charset="0"/>
                <a:cs typeface="Calibri" panose="020F0502020204030204" pitchFamily="34" charset="0"/>
              </a:rPr>
              <a:t>Details of the thermal demand for each single process</a:t>
            </a:r>
            <a:endParaRPr lang="en-US" sz="2000" b="0" i="0" u="none" strike="noStrike" baseline="0" dirty="0">
              <a:solidFill>
                <a:srgbClr val="000000"/>
              </a:solidFill>
              <a:latin typeface="Calibri" panose="020F0502020204030204" pitchFamily="34" charset="0"/>
            </a:endParaRPr>
          </a:p>
        </p:txBody>
      </p:sp>
      <p:pic>
        <p:nvPicPr>
          <p:cNvPr id="10" name="Immagine 9">
            <a:extLst>
              <a:ext uri="{FF2B5EF4-FFF2-40B4-BE49-F238E27FC236}">
                <a16:creationId xmlns:a16="http://schemas.microsoft.com/office/drawing/2014/main" id="{74BF2746-DCA1-480E-B04E-D17EB9772652}"/>
              </a:ext>
            </a:extLst>
          </p:cNvPr>
          <p:cNvPicPr>
            <a:picLocks noChangeAspect="1"/>
          </p:cNvPicPr>
          <p:nvPr/>
        </p:nvPicPr>
        <p:blipFill>
          <a:blip r:embed="rId4"/>
          <a:stretch>
            <a:fillRect/>
          </a:stretch>
        </p:blipFill>
        <p:spPr>
          <a:xfrm>
            <a:off x="6054771" y="1948068"/>
            <a:ext cx="5454539" cy="4121785"/>
          </a:xfrm>
          <a:prstGeom prst="rect">
            <a:avLst/>
          </a:prstGeom>
          <a:ln>
            <a:solidFill>
              <a:srgbClr val="FFC000"/>
            </a:solidFill>
          </a:ln>
        </p:spPr>
      </p:pic>
    </p:spTree>
    <p:extLst>
      <p:ext uri="{BB962C8B-B14F-4D97-AF65-F5344CB8AC3E}">
        <p14:creationId xmlns:p14="http://schemas.microsoft.com/office/powerpoint/2010/main" val="137304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7</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7" name="TextBox 6"/>
          <p:cNvSpPr txBox="1"/>
          <p:nvPr/>
        </p:nvSpPr>
        <p:spPr>
          <a:xfrm>
            <a:off x="526507" y="2408646"/>
            <a:ext cx="4971701" cy="3170099"/>
          </a:xfrm>
          <a:prstGeom prst="rect">
            <a:avLst/>
          </a:prstGeom>
          <a:noFill/>
        </p:spPr>
        <p:txBody>
          <a:bodyPr wrap="square" rtlCol="0">
            <a:spAutoFit/>
          </a:bodyPr>
          <a:lstStyle/>
          <a:p>
            <a:pPr>
              <a:buClr>
                <a:srgbClr val="F9B200"/>
              </a:buClr>
            </a:pPr>
            <a:r>
              <a:rPr lang="en-US" sz="2000" b="1" dirty="0">
                <a:solidFill>
                  <a:srgbClr val="333333"/>
                </a:solidFill>
                <a:latin typeface="Calibri" panose="020F0502020204030204" pitchFamily="34" charset="0"/>
                <a:cs typeface="Calibri" panose="020F0502020204030204" pitchFamily="34" charset="0"/>
              </a:rPr>
              <a:t>Simulation Module [CEA]</a:t>
            </a:r>
          </a:p>
          <a:p>
            <a:pPr>
              <a:buClr>
                <a:srgbClr val="F9B200"/>
              </a:buClr>
            </a:pPr>
            <a:endParaRPr lang="en-US" sz="2000" b="1" dirty="0">
              <a:solidFill>
                <a:srgbClr val="333333"/>
              </a:solidFill>
              <a:latin typeface="Calibri" panose="020F0502020204030204" pitchFamily="34" charset="0"/>
              <a:cs typeface="Calibri" panose="020F0502020204030204" pitchFamily="34" charset="0"/>
            </a:endParaRPr>
          </a:p>
          <a:p>
            <a:pPr>
              <a:buClr>
                <a:srgbClr val="F9B200"/>
              </a:buClr>
            </a:pPr>
            <a:r>
              <a:rPr lang="en-US" sz="2000" dirty="0">
                <a:solidFill>
                  <a:srgbClr val="333333"/>
                </a:solidFill>
                <a:latin typeface="Calibri" panose="020F0502020204030204" pitchFamily="34" charset="0"/>
                <a:cs typeface="Calibri" panose="020F0502020204030204" pitchFamily="34" charset="0"/>
              </a:rPr>
              <a:t>This module provides the </a:t>
            </a:r>
            <a:r>
              <a:rPr lang="en-US" sz="2000" b="1" dirty="0">
                <a:solidFill>
                  <a:srgbClr val="333333"/>
                </a:solidFill>
                <a:latin typeface="Calibri" panose="020F0502020204030204" pitchFamily="34" charset="0"/>
                <a:cs typeface="Calibri" panose="020F0502020204030204" pitchFamily="34" charset="0"/>
              </a:rPr>
              <a:t>yearly solar heat</a:t>
            </a:r>
            <a:r>
              <a:rPr lang="en-US" sz="2000" dirty="0">
                <a:solidFill>
                  <a:srgbClr val="333333"/>
                </a:solidFill>
                <a:latin typeface="Calibri" panose="020F0502020204030204" pitchFamily="34" charset="0"/>
                <a:cs typeface="Calibri" panose="020F0502020204030204" pitchFamily="34" charset="0"/>
              </a:rPr>
              <a:t> delivered to the process by </a:t>
            </a:r>
            <a:r>
              <a:rPr lang="en-US" sz="2000" b="1" dirty="0">
                <a:solidFill>
                  <a:srgbClr val="333333"/>
                </a:solidFill>
                <a:latin typeface="Calibri" panose="020F0502020204030204" pitchFamily="34" charset="0"/>
                <a:cs typeface="Calibri" panose="020F0502020204030204" pitchFamily="34" charset="0"/>
              </a:rPr>
              <a:t>the user-defined</a:t>
            </a:r>
            <a:r>
              <a:rPr lang="en-US" sz="2000" dirty="0">
                <a:solidFill>
                  <a:srgbClr val="333333"/>
                </a:solidFill>
                <a:latin typeface="Calibri" panose="020F0502020204030204" pitchFamily="34" charset="0"/>
                <a:cs typeface="Calibri" panose="020F0502020204030204" pitchFamily="34" charset="0"/>
              </a:rPr>
              <a:t> </a:t>
            </a:r>
            <a:r>
              <a:rPr lang="en-US" sz="2000" b="1" dirty="0">
                <a:solidFill>
                  <a:srgbClr val="333333"/>
                </a:solidFill>
                <a:latin typeface="Calibri" panose="020F0502020204030204" pitchFamily="34" charset="0"/>
                <a:cs typeface="Calibri" panose="020F0502020204030204" pitchFamily="34" charset="0"/>
              </a:rPr>
              <a:t>solar plant </a:t>
            </a:r>
            <a:r>
              <a:rPr lang="en-US" sz="2000" dirty="0">
                <a:solidFill>
                  <a:srgbClr val="333333"/>
                </a:solidFill>
                <a:latin typeface="Calibri" panose="020F0502020204030204" pitchFamily="34" charset="0"/>
                <a:cs typeface="Calibri" panose="020F0502020204030204" pitchFamily="34" charset="0"/>
              </a:rPr>
              <a:t>(solar field and thermal storage). </a:t>
            </a:r>
          </a:p>
          <a:p>
            <a:pPr>
              <a:buClr>
                <a:srgbClr val="F9B200"/>
              </a:buClr>
            </a:pPr>
            <a:endParaRPr lang="en-US" sz="2000" dirty="0">
              <a:solidFill>
                <a:srgbClr val="333333"/>
              </a:solidFill>
              <a:latin typeface="Calibri" panose="020F0502020204030204" pitchFamily="34" charset="0"/>
              <a:cs typeface="Calibri" panose="020F0502020204030204" pitchFamily="34" charset="0"/>
            </a:endParaRPr>
          </a:p>
          <a:p>
            <a:pPr>
              <a:buClr>
                <a:srgbClr val="F9B200"/>
              </a:buClr>
            </a:pPr>
            <a:r>
              <a:rPr lang="en-US" sz="2000" dirty="0">
                <a:solidFill>
                  <a:srgbClr val="333333"/>
                </a:solidFill>
                <a:latin typeface="Calibri" panose="020F0502020204030204" pitchFamily="34" charset="0"/>
                <a:cs typeface="Calibri" panose="020F0502020204030204" pitchFamily="34" charset="0"/>
              </a:rPr>
              <a:t>Several </a:t>
            </a:r>
            <a:r>
              <a:rPr lang="en-US" sz="2000" b="1" dirty="0">
                <a:solidFill>
                  <a:srgbClr val="333333"/>
                </a:solidFill>
                <a:latin typeface="Calibri" panose="020F0502020204030204" pitchFamily="34" charset="0"/>
                <a:cs typeface="Calibri" panose="020F0502020204030204" pitchFamily="34" charset="0"/>
              </a:rPr>
              <a:t>Key Performance Indicators</a:t>
            </a:r>
            <a:r>
              <a:rPr lang="en-US" sz="2000" dirty="0">
                <a:solidFill>
                  <a:srgbClr val="333333"/>
                </a:solidFill>
                <a:latin typeface="Calibri" panose="020F0502020204030204" pitchFamily="34" charset="0"/>
                <a:cs typeface="Calibri" panose="020F0502020204030204" pitchFamily="34" charset="0"/>
              </a:rPr>
              <a:t> are calculated to help the user evaluate the benefit of the solar plant from a </a:t>
            </a:r>
            <a:r>
              <a:rPr lang="en-US" sz="2000" b="1" dirty="0">
                <a:solidFill>
                  <a:srgbClr val="333333"/>
                </a:solidFill>
                <a:latin typeface="Calibri" panose="020F0502020204030204" pitchFamily="34" charset="0"/>
                <a:cs typeface="Calibri" panose="020F0502020204030204" pitchFamily="34" charset="0"/>
              </a:rPr>
              <a:t>technical</a:t>
            </a:r>
            <a:r>
              <a:rPr lang="en-US" sz="2000" dirty="0">
                <a:solidFill>
                  <a:srgbClr val="333333"/>
                </a:solidFill>
                <a:latin typeface="Calibri" panose="020F0502020204030204" pitchFamily="34" charset="0"/>
                <a:cs typeface="Calibri" panose="020F0502020204030204" pitchFamily="34" charset="0"/>
              </a:rPr>
              <a:t>, </a:t>
            </a:r>
            <a:r>
              <a:rPr lang="en-US" sz="2000" b="1" dirty="0">
                <a:solidFill>
                  <a:srgbClr val="333333"/>
                </a:solidFill>
                <a:latin typeface="Calibri" panose="020F0502020204030204" pitchFamily="34" charset="0"/>
                <a:cs typeface="Calibri" panose="020F0502020204030204" pitchFamily="34" charset="0"/>
              </a:rPr>
              <a:t>environmental</a:t>
            </a:r>
            <a:r>
              <a:rPr lang="en-US" sz="2000" dirty="0">
                <a:solidFill>
                  <a:srgbClr val="333333"/>
                </a:solidFill>
                <a:latin typeface="Calibri" panose="020F0502020204030204" pitchFamily="34" charset="0"/>
                <a:cs typeface="Calibri" panose="020F0502020204030204" pitchFamily="34" charset="0"/>
              </a:rPr>
              <a:t> or </a:t>
            </a:r>
            <a:r>
              <a:rPr lang="en-US" sz="2000" b="1" dirty="0">
                <a:solidFill>
                  <a:srgbClr val="333333"/>
                </a:solidFill>
                <a:latin typeface="Calibri" panose="020F0502020204030204" pitchFamily="34" charset="0"/>
                <a:cs typeface="Calibri" panose="020F0502020204030204" pitchFamily="34" charset="0"/>
              </a:rPr>
              <a:t>economic</a:t>
            </a:r>
            <a:r>
              <a:rPr lang="en-US" sz="2000" dirty="0">
                <a:solidFill>
                  <a:srgbClr val="333333"/>
                </a:solidFill>
                <a:latin typeface="Calibri" panose="020F0502020204030204" pitchFamily="34" charset="0"/>
                <a:cs typeface="Calibri" panose="020F0502020204030204" pitchFamily="34" charset="0"/>
              </a:rPr>
              <a:t> point of view.</a:t>
            </a: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4/5</a:t>
            </a:r>
            <a:endParaRPr lang="en-IE" sz="3600" b="1" dirty="0">
              <a:solidFill>
                <a:srgbClr val="F9B200"/>
              </a:solidFill>
            </a:endParaRPr>
          </a:p>
        </p:txBody>
      </p:sp>
      <p:pic>
        <p:nvPicPr>
          <p:cNvPr id="6" name="Immagine 5">
            <a:extLst>
              <a:ext uri="{FF2B5EF4-FFF2-40B4-BE49-F238E27FC236}">
                <a16:creationId xmlns:a16="http://schemas.microsoft.com/office/drawing/2014/main" id="{B50E7038-BB37-4E82-91A1-D758F36260EE}"/>
              </a:ext>
            </a:extLst>
          </p:cNvPr>
          <p:cNvPicPr>
            <a:picLocks noChangeAspect="1"/>
          </p:cNvPicPr>
          <p:nvPr/>
        </p:nvPicPr>
        <p:blipFill>
          <a:blip r:embed="rId3"/>
          <a:stretch>
            <a:fillRect/>
          </a:stretch>
        </p:blipFill>
        <p:spPr>
          <a:xfrm>
            <a:off x="0" y="631625"/>
            <a:ext cx="8948791" cy="871818"/>
          </a:xfrm>
          <a:prstGeom prst="rect">
            <a:avLst/>
          </a:prstGeom>
        </p:spPr>
      </p:pic>
      <p:pic>
        <p:nvPicPr>
          <p:cNvPr id="10" name="Immagine 9">
            <a:extLst>
              <a:ext uri="{FF2B5EF4-FFF2-40B4-BE49-F238E27FC236}">
                <a16:creationId xmlns:a16="http://schemas.microsoft.com/office/drawing/2014/main" id="{43A127E4-7619-40DE-A567-F776ADDB4D9C}"/>
              </a:ext>
            </a:extLst>
          </p:cNvPr>
          <p:cNvPicPr>
            <a:picLocks noChangeAspect="1"/>
          </p:cNvPicPr>
          <p:nvPr/>
        </p:nvPicPr>
        <p:blipFill>
          <a:blip r:embed="rId4"/>
          <a:stretch>
            <a:fillRect/>
          </a:stretch>
        </p:blipFill>
        <p:spPr>
          <a:xfrm>
            <a:off x="5507293" y="3057011"/>
            <a:ext cx="6502115" cy="1873367"/>
          </a:xfrm>
          <a:prstGeom prst="rect">
            <a:avLst/>
          </a:prstGeom>
          <a:ln>
            <a:solidFill>
              <a:srgbClr val="FFC000"/>
            </a:solidFill>
          </a:ln>
        </p:spPr>
      </p:pic>
    </p:spTree>
    <p:extLst>
      <p:ext uri="{BB962C8B-B14F-4D97-AF65-F5344CB8AC3E}">
        <p14:creationId xmlns:p14="http://schemas.microsoft.com/office/powerpoint/2010/main" val="2172027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8</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7395587" y="857112"/>
            <a:ext cx="4113723" cy="646331"/>
          </a:xfrm>
          <a:prstGeom prst="rect">
            <a:avLst/>
          </a:prstGeom>
          <a:noFill/>
        </p:spPr>
        <p:txBody>
          <a:bodyPr wrap="square" rtlCol="0">
            <a:spAutoFit/>
          </a:bodyPr>
          <a:lstStyle/>
          <a:p>
            <a:pPr algn="r"/>
            <a:r>
              <a:rPr lang="fr-FR" sz="3600" b="1" dirty="0">
                <a:solidFill>
                  <a:srgbClr val="F9B200"/>
                </a:solidFill>
              </a:rPr>
              <a:t>Module 5/5</a:t>
            </a:r>
            <a:endParaRPr lang="en-IE" sz="3600" b="1" dirty="0">
              <a:solidFill>
                <a:srgbClr val="F9B200"/>
              </a:solidFill>
            </a:endParaRPr>
          </a:p>
        </p:txBody>
      </p:sp>
      <p:pic>
        <p:nvPicPr>
          <p:cNvPr id="5" name="Immagine 4">
            <a:extLst>
              <a:ext uri="{FF2B5EF4-FFF2-40B4-BE49-F238E27FC236}">
                <a16:creationId xmlns:a16="http://schemas.microsoft.com/office/drawing/2014/main" id="{08CED03F-966D-4755-8891-7E2A98A6E3B5}"/>
              </a:ext>
            </a:extLst>
          </p:cNvPr>
          <p:cNvPicPr>
            <a:picLocks noChangeAspect="1"/>
          </p:cNvPicPr>
          <p:nvPr/>
        </p:nvPicPr>
        <p:blipFill>
          <a:blip r:embed="rId3"/>
          <a:stretch>
            <a:fillRect/>
          </a:stretch>
        </p:blipFill>
        <p:spPr>
          <a:xfrm>
            <a:off x="158233" y="569572"/>
            <a:ext cx="8675040" cy="904892"/>
          </a:xfrm>
          <a:prstGeom prst="rect">
            <a:avLst/>
          </a:prstGeom>
        </p:spPr>
      </p:pic>
      <p:sp>
        <p:nvSpPr>
          <p:cNvPr id="9" name="TextBox 6">
            <a:extLst>
              <a:ext uri="{FF2B5EF4-FFF2-40B4-BE49-F238E27FC236}">
                <a16:creationId xmlns:a16="http://schemas.microsoft.com/office/drawing/2014/main" id="{2C7ECD69-176B-41B7-AE6A-23E0CB331207}"/>
              </a:ext>
            </a:extLst>
          </p:cNvPr>
          <p:cNvSpPr txBox="1"/>
          <p:nvPr/>
        </p:nvSpPr>
        <p:spPr>
          <a:xfrm>
            <a:off x="390415" y="2733363"/>
            <a:ext cx="423665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Outputs: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Yearly results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latin typeface="Calibri" panose="020F0502020204030204" pitchFamily="34" charset="0"/>
                <a:cs typeface="Calibri" panose="020F0502020204030204" pitchFamily="34" charset="0"/>
              </a:rPr>
              <a:t>Optimal</a:t>
            </a:r>
            <a:r>
              <a:rPr kumimoji="0" lang="en-US" sz="20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area and volume for the solar design</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lang="en-US" sz="2000" dirty="0">
                <a:solidFill>
                  <a:schemeClr val="accent2"/>
                </a:solidFill>
                <a:latin typeface="Calibri" panose="020F0502020204030204" pitchFamily="34" charset="0"/>
                <a:cs typeface="Calibri" panose="020F0502020204030204" pitchFamily="34" charset="0"/>
              </a:rPr>
              <a:t>Monthly results</a:t>
            </a:r>
          </a:p>
          <a:p>
            <a:pPr marL="342900" marR="0" lvl="0" indent="-342900" algn="l" defTabSz="914400" rtl="0" eaLnBrk="1" fontAlgn="auto" latinLnBrk="0" hangingPunct="1">
              <a:lnSpc>
                <a:spcPct val="100000"/>
              </a:lnSpc>
              <a:spcBef>
                <a:spcPts val="0"/>
              </a:spcBef>
              <a:spcAft>
                <a:spcPts val="0"/>
              </a:spcAft>
              <a:buClr>
                <a:srgbClr val="F9B2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The best combination of processes to be fed by the solar energy (in monthly basis)</a:t>
            </a:r>
            <a:endParaRPr kumimoji="0" lang="en-US"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6" name="Immagine 5">
            <a:extLst>
              <a:ext uri="{FF2B5EF4-FFF2-40B4-BE49-F238E27FC236}">
                <a16:creationId xmlns:a16="http://schemas.microsoft.com/office/drawing/2014/main" id="{E6C3DE07-28A6-4361-892C-6612A01E5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36" y="1945922"/>
            <a:ext cx="6570474" cy="4054966"/>
          </a:xfrm>
          <a:prstGeom prst="rect">
            <a:avLst/>
          </a:prstGeom>
          <a:ln>
            <a:solidFill>
              <a:srgbClr val="FFC000"/>
            </a:solidFill>
          </a:ln>
        </p:spPr>
      </p:pic>
    </p:spTree>
    <p:extLst>
      <p:ext uri="{BB962C8B-B14F-4D97-AF65-F5344CB8AC3E}">
        <p14:creationId xmlns:p14="http://schemas.microsoft.com/office/powerpoint/2010/main" val="1552111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9</a:t>
            </a:fld>
            <a:endParaRPr lang="en-IE" dirty="0"/>
          </a:p>
        </p:txBody>
      </p:sp>
      <p:sp>
        <p:nvSpPr>
          <p:cNvPr id="4" name="Titre 1"/>
          <p:cNvSpPr txBox="1">
            <a:spLocks/>
          </p:cNvSpPr>
          <p:nvPr/>
        </p:nvSpPr>
        <p:spPr>
          <a:xfrm>
            <a:off x="8601676" y="6339074"/>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fr-FR" sz="1200" dirty="0">
              <a:solidFill>
                <a:srgbClr val="EF7C00"/>
              </a:solidFill>
              <a:latin typeface="Helvetica"/>
              <a:cs typeface="Helvetica"/>
            </a:endParaRPr>
          </a:p>
        </p:txBody>
      </p:sp>
      <p:sp>
        <p:nvSpPr>
          <p:cNvPr id="13" name="TextBox 12">
            <a:extLst>
              <a:ext uri="{FF2B5EF4-FFF2-40B4-BE49-F238E27FC236}">
                <a16:creationId xmlns:a16="http://schemas.microsoft.com/office/drawing/2014/main" id="{D80A0182-72B3-4AD4-9894-24D6C09F42DF}"/>
              </a:ext>
            </a:extLst>
          </p:cNvPr>
          <p:cNvSpPr txBox="1"/>
          <p:nvPr/>
        </p:nvSpPr>
        <p:spPr>
          <a:xfrm>
            <a:off x="6179669" y="857112"/>
            <a:ext cx="5329641" cy="1200329"/>
          </a:xfrm>
          <a:prstGeom prst="rect">
            <a:avLst/>
          </a:prstGeom>
          <a:noFill/>
        </p:spPr>
        <p:txBody>
          <a:bodyPr wrap="square" rtlCol="0">
            <a:spAutoFit/>
          </a:bodyPr>
          <a:lstStyle/>
          <a:p>
            <a:pPr algn="r"/>
            <a:r>
              <a:rPr lang="en-US" sz="3600" b="1" dirty="0">
                <a:solidFill>
                  <a:srgbClr val="F9B200"/>
                </a:solidFill>
              </a:rPr>
              <a:t>Where do I find the Replication Tool?</a:t>
            </a:r>
            <a:endParaRPr lang="en-IE" sz="3600" b="1" dirty="0">
              <a:solidFill>
                <a:srgbClr val="F9B200"/>
              </a:solidFill>
            </a:endParaRPr>
          </a:p>
        </p:txBody>
      </p:sp>
      <p:sp>
        <p:nvSpPr>
          <p:cNvPr id="8" name="TextBox 6">
            <a:extLst>
              <a:ext uri="{FF2B5EF4-FFF2-40B4-BE49-F238E27FC236}">
                <a16:creationId xmlns:a16="http://schemas.microsoft.com/office/drawing/2014/main" id="{F65FEE9D-D45A-47C0-8489-15C1DCAB4149}"/>
              </a:ext>
            </a:extLst>
          </p:cNvPr>
          <p:cNvSpPr txBox="1"/>
          <p:nvPr/>
        </p:nvSpPr>
        <p:spPr>
          <a:xfrm>
            <a:off x="1738783" y="3052733"/>
            <a:ext cx="8714433" cy="1138773"/>
          </a:xfrm>
          <a:prstGeom prst="rect">
            <a:avLst/>
          </a:prstGeom>
          <a:noFill/>
        </p:spPr>
        <p:txBody>
          <a:bodyPr wrap="square" rtlCol="0">
            <a:spAutoFit/>
          </a:bodyPr>
          <a:lstStyle/>
          <a:p>
            <a:r>
              <a:rPr lang="en-IE" sz="4400" dirty="0">
                <a:solidFill>
                  <a:srgbClr val="333333"/>
                </a:solidFill>
                <a:latin typeface="Calibri" panose="020F0502020204030204" pitchFamily="34" charset="0"/>
                <a:cs typeface="Calibri" panose="020F0502020204030204" pitchFamily="34" charset="0"/>
                <a:sym typeface="Wingdings" panose="05000000000000000000" pitchFamily="2" charset="2"/>
                <a:hlinkClick r:id="rId3"/>
              </a:rPr>
              <a:t>https://replicationtool.ship2fair.cloud</a:t>
            </a:r>
            <a:endParaRPr lang="en-IE" sz="4400" dirty="0">
              <a:solidFill>
                <a:srgbClr val="333333"/>
              </a:solidFill>
              <a:latin typeface="Calibri" panose="020F0502020204030204" pitchFamily="34" charset="0"/>
              <a:cs typeface="Calibri" panose="020F0502020204030204" pitchFamily="34" charset="0"/>
              <a:sym typeface="Wingdings" panose="05000000000000000000" pitchFamily="2" charset="2"/>
            </a:endParaRPr>
          </a:p>
          <a:p>
            <a:r>
              <a:rPr lang="en-IE" sz="2400" dirty="0">
                <a:solidFill>
                  <a:srgbClr val="333333"/>
                </a:solidFill>
                <a:latin typeface="Calibri" panose="020F0502020204030204" pitchFamily="34" charset="0"/>
                <a:cs typeface="Calibri" panose="020F0502020204030204" pitchFamily="34" charset="0"/>
                <a:sym typeface="Wingdings" panose="05000000000000000000" pitchFamily="2" charset="2"/>
              </a:rPr>
              <a:t>(Currently in </a:t>
            </a:r>
            <a:r>
              <a:rPr lang="en-IE" sz="2400" u="sng" dirty="0">
                <a:solidFill>
                  <a:srgbClr val="333333"/>
                </a:solidFill>
                <a:latin typeface="Calibri" panose="020F0502020204030204" pitchFamily="34" charset="0"/>
                <a:cs typeface="Calibri" panose="020F0502020204030204" pitchFamily="34" charset="0"/>
                <a:sym typeface="Wingdings" panose="05000000000000000000" pitchFamily="2" charset="2"/>
              </a:rPr>
              <a:t>Beta testing</a:t>
            </a:r>
            <a:r>
              <a:rPr lang="en-IE" sz="2400" dirty="0">
                <a:solidFill>
                  <a:srgbClr val="333333"/>
                </a:solidFill>
                <a:latin typeface="Calibri" panose="020F0502020204030204" pitchFamily="34" charset="0"/>
                <a:cs typeface="Calibri" panose="020F0502020204030204" pitchFamily="34" charset="0"/>
                <a:sym typeface="Wingdings" panose="05000000000000000000" pitchFamily="2" charset="2"/>
              </a:rPr>
              <a:t>)</a:t>
            </a:r>
            <a:endParaRPr lang="en-IE" sz="2400" dirty="0">
              <a:solidFill>
                <a:srgbClr val="333333"/>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A9F0B6E-8586-4FA0-8E57-4DB0DDB021AF}"/>
              </a:ext>
            </a:extLst>
          </p:cNvPr>
          <p:cNvSpPr txBox="1"/>
          <p:nvPr/>
        </p:nvSpPr>
        <p:spPr>
          <a:xfrm>
            <a:off x="871841" y="1041777"/>
            <a:ext cx="3455870" cy="830997"/>
          </a:xfrm>
          <a:prstGeom prst="rect">
            <a:avLst/>
          </a:prstGeom>
          <a:noFill/>
        </p:spPr>
        <p:txBody>
          <a:bodyPr wrap="square" rtlCol="0">
            <a:spAutoFit/>
          </a:bodyPr>
          <a:lstStyle/>
          <a:p>
            <a:r>
              <a:rPr lang="fr-BE" sz="4800" b="1" dirty="0">
                <a:solidFill>
                  <a:srgbClr val="F9B200"/>
                </a:solidFill>
              </a:rPr>
              <a:t>Thank you!</a:t>
            </a:r>
            <a:endParaRPr lang="en-GB" sz="4800" b="1" dirty="0">
              <a:solidFill>
                <a:srgbClr val="F9B200"/>
              </a:solidFill>
            </a:endParaRPr>
          </a:p>
        </p:txBody>
      </p:sp>
      <p:sp>
        <p:nvSpPr>
          <p:cNvPr id="10" name="TextBox 9">
            <a:extLst>
              <a:ext uri="{FF2B5EF4-FFF2-40B4-BE49-F238E27FC236}">
                <a16:creationId xmlns:a16="http://schemas.microsoft.com/office/drawing/2014/main" id="{DD8F0054-005C-4AC2-8740-527EC85434FD}"/>
              </a:ext>
            </a:extLst>
          </p:cNvPr>
          <p:cNvSpPr txBox="1"/>
          <p:nvPr/>
        </p:nvSpPr>
        <p:spPr>
          <a:xfrm>
            <a:off x="871840" y="5048299"/>
            <a:ext cx="5224159" cy="830997"/>
          </a:xfrm>
          <a:prstGeom prst="rect">
            <a:avLst/>
          </a:prstGeom>
          <a:noFill/>
        </p:spPr>
        <p:txBody>
          <a:bodyPr wrap="square" rtlCol="0">
            <a:spAutoFit/>
          </a:bodyPr>
          <a:lstStyle/>
          <a:p>
            <a:r>
              <a:rPr lang="it-IT" sz="2400" b="1" dirty="0">
                <a:solidFill>
                  <a:srgbClr val="F9B200"/>
                </a:solidFill>
              </a:rPr>
              <a:t>Francesco Peccianti - RINA Consulting</a:t>
            </a:r>
          </a:p>
          <a:p>
            <a:r>
              <a:rPr lang="it-IT" sz="2400" b="1" dirty="0">
                <a:solidFill>
                  <a:srgbClr val="F9B200"/>
                </a:solidFill>
                <a:hlinkClick r:id="rId4"/>
              </a:rPr>
              <a:t>francesco.peccianti@rina.org</a:t>
            </a:r>
            <a:r>
              <a:rPr lang="it-IT" sz="2400" b="1" dirty="0">
                <a:solidFill>
                  <a:srgbClr val="F9B200"/>
                </a:solidFill>
              </a:rPr>
              <a:t> </a:t>
            </a:r>
            <a:endParaRPr lang="it-IT" sz="2400" dirty="0"/>
          </a:p>
        </p:txBody>
      </p:sp>
    </p:spTree>
    <p:extLst>
      <p:ext uri="{BB962C8B-B14F-4D97-AF65-F5344CB8AC3E}">
        <p14:creationId xmlns:p14="http://schemas.microsoft.com/office/powerpoint/2010/main" val="292120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C3C42660604064F9D2FD75ABDBBCA94" ma:contentTypeVersion="11" ma:contentTypeDescription="Creare un nuovo documento." ma:contentTypeScope="" ma:versionID="e24aef8bd78a3b5cb42d393d7520aab9">
  <xsd:schema xmlns:xsd="http://www.w3.org/2001/XMLSchema" xmlns:xs="http://www.w3.org/2001/XMLSchema" xmlns:p="http://schemas.microsoft.com/office/2006/metadata/properties" xmlns:ns2="b382c617-68f7-4cb4-bfd9-fe358f914dac" xmlns:ns3="b45c8258-9920-44f4-83aa-27de84ac4e25" targetNamespace="http://schemas.microsoft.com/office/2006/metadata/properties" ma:root="true" ma:fieldsID="b4e738276437ce33bb136268eb60118a" ns2:_="" ns3:_="">
    <xsd:import namespace="b382c617-68f7-4cb4-bfd9-fe358f914dac"/>
    <xsd:import namespace="b45c8258-9920-44f4-83aa-27de84ac4e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82c617-68f7-4cb4-bfd9-fe358f914d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5c8258-9920-44f4-83aa-27de84ac4e25"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BE68E4-F67B-4D9F-9A67-AC26A6A678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82c617-68f7-4cb4-bfd9-fe358f914dac"/>
    <ds:schemaRef ds:uri="b45c8258-9920-44f4-83aa-27de84ac4e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6B4785-39D1-4D5D-8A1F-4D85F8190088}">
  <ds:schemaRefs>
    <ds:schemaRef ds:uri="http://schemas.microsoft.com/sharepoint/v3/contenttype/forms"/>
  </ds:schemaRefs>
</ds:datastoreItem>
</file>

<file path=customXml/itemProps3.xml><?xml version="1.0" encoding="utf-8"?>
<ds:datastoreItem xmlns:ds="http://schemas.openxmlformats.org/officeDocument/2006/customXml" ds:itemID="{914E3CA6-471F-4C50-A985-86F9AA85578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1747</TotalTime>
  <Words>455</Words>
  <Application>Microsoft Office PowerPoint</Application>
  <PresentationFormat>Widescreen</PresentationFormat>
  <Paragraphs>87</Paragraphs>
  <Slides>9</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Arial Black</vt:lpstr>
      <vt:lpstr>BorisBlackBloxx</vt:lpstr>
      <vt:lpstr>Calibri</vt:lpstr>
      <vt:lpstr>Calibri Light</vt:lpstr>
      <vt:lpstr>Helvetica</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Thomas Bolognesi</dc:creator>
  <cp:lastModifiedBy>Francesco PECCIANTI</cp:lastModifiedBy>
  <cp:revision>266</cp:revision>
  <dcterms:created xsi:type="dcterms:W3CDTF">2020-11-17T16:55:24Z</dcterms:created>
  <dcterms:modified xsi:type="dcterms:W3CDTF">2021-05-19T15:01:48Z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0x010100DC3C42660604064F9D2FD75ABDBBCA94</vt:lpwstr>
  </property>
  <property fmtid="{D5CDD505-2E9C-101B-9397-08002B2CF9AE}" pid="3" name="MSIP_Label_a6175487-42af-4492-84fe-2b4054e011bd_Enabled">
    <vt:lpwstr>true</vt:lpwstr>
  </property>
  <property fmtid="{D5CDD505-2E9C-101B-9397-08002B2CF9AE}" pid="4" name="MSIP_Label_a6175487-42af-4492-84fe-2b4054e011bd_SetDate">
    <vt:lpwstr>2021-02-18T12:07:13Z</vt:lpwstr>
  </property>
  <property fmtid="{D5CDD505-2E9C-101B-9397-08002B2CF9AE}" pid="5" name="MSIP_Label_a6175487-42af-4492-84fe-2b4054e011bd_Method">
    <vt:lpwstr>Privileged</vt:lpwstr>
  </property>
  <property fmtid="{D5CDD505-2E9C-101B-9397-08002B2CF9AE}" pid="6" name="MSIP_Label_a6175487-42af-4492-84fe-2b4054e011bd_Name">
    <vt:lpwstr>Public</vt:lpwstr>
  </property>
  <property fmtid="{D5CDD505-2E9C-101B-9397-08002B2CF9AE}" pid="7" name="MSIP_Label_a6175487-42af-4492-84fe-2b4054e011bd_SiteId">
    <vt:lpwstr>76e3e3ff-fce0-45ec-a946-bc44d69a9b7e</vt:lpwstr>
  </property>
  <property fmtid="{D5CDD505-2E9C-101B-9397-08002B2CF9AE}" pid="8" name="MSIP_Label_a6175487-42af-4492-84fe-2b4054e011bd_ActionId">
    <vt:lpwstr>a1cde76c-1ea2-4fc4-a64e-8a85e165e4f7</vt:lpwstr>
  </property>
  <property fmtid="{D5CDD505-2E9C-101B-9397-08002B2CF9AE}" pid="9" name="MSIP_Label_a6175487-42af-4492-84fe-2b4054e011bd_ContentBits">
    <vt:lpwstr>0</vt:lpwstr>
  </property>
</Properties>
</file>