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4" r:id="rId5"/>
  </p:sldMasterIdLst>
  <p:notesMasterIdLst>
    <p:notesMasterId r:id="rId15"/>
  </p:notesMasterIdLst>
  <p:sldIdLst>
    <p:sldId id="256" r:id="rId6"/>
    <p:sldId id="560" r:id="rId7"/>
    <p:sldId id="589" r:id="rId8"/>
    <p:sldId id="566" r:id="rId9"/>
    <p:sldId id="571" r:id="rId10"/>
    <p:sldId id="578" r:id="rId11"/>
    <p:sldId id="580" r:id="rId12"/>
    <p:sldId id="586" r:id="rId13"/>
    <p:sldId id="588"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FB35B-D17F-45CE-9E34-A769B2359B69}" v="168" dt="2020-05-07T08:24:23.238"/>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8823" autoAdjust="0"/>
  </p:normalViewPr>
  <p:slideViewPr>
    <p:cSldViewPr snapToGrid="0">
      <p:cViewPr varScale="1">
        <p:scale>
          <a:sx n="64" d="100"/>
          <a:sy n="64" d="100"/>
        </p:scale>
        <p:origin x="1056"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C177C-22C6-42F7-8119-7691B64C9FCF}" type="datetimeFigureOut">
              <a:rPr lang="it-IT" smtClean="0"/>
              <a:t>19/05/2021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94DFE-A5F2-4A85-8350-50837EE42C47}" type="slidenum">
              <a:rPr lang="it-IT" smtClean="0"/>
              <a:t>‹#›</a:t>
            </a:fld>
            <a:endParaRPr lang="it-IT"/>
          </a:p>
        </p:txBody>
      </p:sp>
    </p:spTree>
    <p:extLst>
      <p:ext uri="{BB962C8B-B14F-4D97-AF65-F5344CB8AC3E}">
        <p14:creationId xmlns:p14="http://schemas.microsoft.com/office/powerpoint/2010/main" val="338312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1</a:t>
            </a:fld>
            <a:endParaRPr lang="it-IT"/>
          </a:p>
        </p:txBody>
      </p:sp>
    </p:spTree>
    <p:extLst>
      <p:ext uri="{BB962C8B-B14F-4D97-AF65-F5344CB8AC3E}">
        <p14:creationId xmlns:p14="http://schemas.microsoft.com/office/powerpoint/2010/main" val="296280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2</a:t>
            </a:fld>
            <a:endParaRPr lang="it-IT"/>
          </a:p>
        </p:txBody>
      </p:sp>
    </p:spTree>
    <p:extLst>
      <p:ext uri="{BB962C8B-B14F-4D97-AF65-F5344CB8AC3E}">
        <p14:creationId xmlns:p14="http://schemas.microsoft.com/office/powerpoint/2010/main" val="187216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3</a:t>
            </a:fld>
            <a:endParaRPr lang="it-IT"/>
          </a:p>
        </p:txBody>
      </p:sp>
    </p:spTree>
    <p:extLst>
      <p:ext uri="{BB962C8B-B14F-4D97-AF65-F5344CB8AC3E}">
        <p14:creationId xmlns:p14="http://schemas.microsoft.com/office/powerpoint/2010/main" val="305871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4</a:t>
            </a:fld>
            <a:endParaRPr lang="it-IT"/>
          </a:p>
        </p:txBody>
      </p:sp>
    </p:spTree>
    <p:extLst>
      <p:ext uri="{BB962C8B-B14F-4D97-AF65-F5344CB8AC3E}">
        <p14:creationId xmlns:p14="http://schemas.microsoft.com/office/powerpoint/2010/main" val="420966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p:txBody>
      </p:sp>
      <p:sp>
        <p:nvSpPr>
          <p:cNvPr id="4" name="Segnaposto numero diapositiva 3"/>
          <p:cNvSpPr>
            <a:spLocks noGrp="1"/>
          </p:cNvSpPr>
          <p:nvPr>
            <p:ph type="sldNum" sz="quarter" idx="5"/>
          </p:nvPr>
        </p:nvSpPr>
        <p:spPr/>
        <p:txBody>
          <a:bodyPr/>
          <a:lstStyle/>
          <a:p>
            <a:fld id="{D0E94DFE-A5F2-4A85-8350-50837EE42C47}" type="slidenum">
              <a:rPr lang="it-IT" smtClean="0"/>
              <a:t>5</a:t>
            </a:fld>
            <a:endParaRPr lang="it-IT"/>
          </a:p>
        </p:txBody>
      </p:sp>
    </p:spTree>
    <p:extLst>
      <p:ext uri="{BB962C8B-B14F-4D97-AF65-F5344CB8AC3E}">
        <p14:creationId xmlns:p14="http://schemas.microsoft.com/office/powerpoint/2010/main" val="25675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Calibri" panose="020F0502020204030204" pitchFamily="34" charset="0"/>
                <a:cs typeface="Calibri" panose="020F0502020204030204" pitchFamily="34" charset="0"/>
              </a:rPr>
              <a:t>The outputs from DCM are provided on an hourly basis thermal demand for a whole year.</a:t>
            </a:r>
          </a:p>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6</a:t>
            </a:fld>
            <a:endParaRPr lang="it-IT"/>
          </a:p>
        </p:txBody>
      </p:sp>
    </p:spTree>
    <p:extLst>
      <p:ext uri="{BB962C8B-B14F-4D97-AF65-F5344CB8AC3E}">
        <p14:creationId xmlns:p14="http://schemas.microsoft.com/office/powerpoint/2010/main" val="3725585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7</a:t>
            </a:fld>
            <a:endParaRPr lang="it-IT"/>
          </a:p>
        </p:txBody>
      </p:sp>
    </p:spTree>
    <p:extLst>
      <p:ext uri="{BB962C8B-B14F-4D97-AF65-F5344CB8AC3E}">
        <p14:creationId xmlns:p14="http://schemas.microsoft.com/office/powerpoint/2010/main" val="266166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Clr>
                <a:srgbClr val="F9B200"/>
              </a:buClr>
            </a:pPr>
            <a:r>
              <a:rPr lang="en-US" sz="1800" dirty="0">
                <a:solidFill>
                  <a:srgbClr val="333333"/>
                </a:solidFill>
                <a:latin typeface="Calibri" panose="020F0502020204030204" pitchFamily="34" charset="0"/>
                <a:cs typeface="Calibri" panose="020F0502020204030204" pitchFamily="34" charset="0"/>
              </a:rPr>
              <a:t>As a result, in a yearly and monthly basis, the </a:t>
            </a:r>
            <a:r>
              <a:rPr lang="en-US" sz="1800" b="1" dirty="0">
                <a:solidFill>
                  <a:srgbClr val="333333"/>
                </a:solidFill>
                <a:latin typeface="Calibri" panose="020F0502020204030204" pitchFamily="34" charset="0"/>
                <a:cs typeface="Calibri" panose="020F0502020204030204" pitchFamily="34" charset="0"/>
              </a:rPr>
              <a:t>best combination of processes</a:t>
            </a:r>
            <a:r>
              <a:rPr lang="en-US" sz="1800" dirty="0">
                <a:solidFill>
                  <a:srgbClr val="333333"/>
                </a:solidFill>
                <a:latin typeface="Calibri" panose="020F0502020204030204" pitchFamily="34" charset="0"/>
                <a:cs typeface="Calibri" panose="020F0502020204030204" pitchFamily="34" charset="0"/>
              </a:rPr>
              <a:t> to be fed by the solar energy is presented, with the optimal area and volume for the solar design. </a:t>
            </a:r>
          </a:p>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8</a:t>
            </a:fld>
            <a:endParaRPr lang="it-IT"/>
          </a:p>
        </p:txBody>
      </p:sp>
    </p:spTree>
    <p:extLst>
      <p:ext uri="{BB962C8B-B14F-4D97-AF65-F5344CB8AC3E}">
        <p14:creationId xmlns:p14="http://schemas.microsoft.com/office/powerpoint/2010/main" val="3694663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9</a:t>
            </a:fld>
            <a:endParaRPr lang="it-IT"/>
          </a:p>
        </p:txBody>
      </p:sp>
    </p:spTree>
    <p:extLst>
      <p:ext uri="{BB962C8B-B14F-4D97-AF65-F5344CB8AC3E}">
        <p14:creationId xmlns:p14="http://schemas.microsoft.com/office/powerpoint/2010/main" val="2055605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78CF0CE-AA23-4850-9443-99264D79D181}"/>
              </a:ext>
            </a:extLst>
          </p:cNvPr>
          <p:cNvSpPr/>
          <p:nvPr userDrawn="1"/>
        </p:nvSpPr>
        <p:spPr>
          <a:xfrm>
            <a:off x="6384375" y="1161865"/>
            <a:ext cx="6218817" cy="1510973"/>
          </a:xfrm>
          <a:prstGeom prst="round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ADF83A46-F8EE-43C6-A617-B3FAB90B5C8F}" type="datetime1">
              <a:rPr lang="en-IE" smtClean="0"/>
              <a:t>19/05/2021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7BD54B-E92B-48D5-8440-1D6FC5D1A4B2}" type="slidenum">
              <a:rPr lang="en-IE" smtClean="0"/>
              <a:t>‹#›</a:t>
            </a:fld>
            <a:endParaRPr lang="en-IE"/>
          </a:p>
        </p:txBody>
      </p:sp>
      <p:sp>
        <p:nvSpPr>
          <p:cNvPr id="8" name="Slide Number Placeholder 16">
            <a:extLst>
              <a:ext uri="{FF2B5EF4-FFF2-40B4-BE49-F238E27FC236}">
                <a16:creationId xmlns:a16="http://schemas.microsoft.com/office/drawing/2014/main" id="{C054672E-3DD4-4F7B-B47D-493A167F514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a:p>
        </p:txBody>
      </p:sp>
      <p:sp>
        <p:nvSpPr>
          <p:cNvPr id="9" name="TextBox 8">
            <a:extLst>
              <a:ext uri="{FF2B5EF4-FFF2-40B4-BE49-F238E27FC236}">
                <a16:creationId xmlns:a16="http://schemas.microsoft.com/office/drawing/2014/main" id="{78CA3368-6E09-4CFC-9A9F-2BB862F73BC7}"/>
              </a:ext>
            </a:extLst>
          </p:cNvPr>
          <p:cNvSpPr txBox="1"/>
          <p:nvPr userDrawn="1"/>
        </p:nvSpPr>
        <p:spPr>
          <a:xfrm>
            <a:off x="1896778" y="5961130"/>
            <a:ext cx="9659448" cy="646331"/>
          </a:xfrm>
          <a:prstGeom prst="rect">
            <a:avLst/>
          </a:prstGeom>
          <a:noFill/>
        </p:spPr>
        <p:txBody>
          <a:bodyPr wrap="square" rtlCol="0">
            <a:spAutoFit/>
          </a:bodyPr>
          <a:lstStyle/>
          <a:p>
            <a:r>
              <a:rPr lang="en-GB" sz="1200" dirty="0">
                <a:solidFill>
                  <a:srgbClr val="333333"/>
                </a:solidFill>
              </a:rPr>
              <a:t>This project has received funding from the European Union’s Horizon 2020 research and innovation programme under grant agreement No 792276. </a:t>
            </a:r>
            <a:br>
              <a:rPr lang="en-GB" sz="1200" dirty="0">
                <a:solidFill>
                  <a:srgbClr val="333333"/>
                </a:solidFill>
              </a:rPr>
            </a:br>
            <a:r>
              <a:rPr lang="en-GB" sz="1200" b="1" dirty="0">
                <a:solidFill>
                  <a:srgbClr val="333333"/>
                </a:solidFill>
              </a:rPr>
              <a:t>Disclaimer: </a:t>
            </a:r>
            <a:r>
              <a:rPr lang="en-GB" sz="1200" dirty="0">
                <a:solidFill>
                  <a:srgbClr val="333333"/>
                </a:solidFill>
              </a:rPr>
              <a:t>The sole responsibility for any error or omissions lies with the editor. The content does not necessarily reflect the opinion of the European Commission. The European Commission is also not responsible for any use that may be made of the information contained herein. </a:t>
            </a:r>
            <a:endParaRPr lang="en-IE" sz="1200" dirty="0">
              <a:solidFill>
                <a:srgbClr val="333333"/>
              </a:solidFill>
            </a:endParaRPr>
          </a:p>
        </p:txBody>
      </p:sp>
      <p:pic>
        <p:nvPicPr>
          <p:cNvPr id="10" name="Imagen 5" descr="flag_yellow_low">
            <a:extLst>
              <a:ext uri="{FF2B5EF4-FFF2-40B4-BE49-F238E27FC236}">
                <a16:creationId xmlns:a16="http://schemas.microsoft.com/office/drawing/2014/main" id="{BC59B9CF-0DF6-4221-A12B-C4FEC95509C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4309" y="5961130"/>
            <a:ext cx="861896" cy="608887"/>
          </a:xfrm>
          <a:prstGeom prst="rect">
            <a:avLst/>
          </a:prstGeom>
          <a:noFill/>
          <a:ln>
            <a:noFill/>
          </a:ln>
        </p:spPr>
      </p:pic>
      <p:pic>
        <p:nvPicPr>
          <p:cNvPr id="11" name="Picture 10">
            <a:extLst>
              <a:ext uri="{FF2B5EF4-FFF2-40B4-BE49-F238E27FC236}">
                <a16:creationId xmlns:a16="http://schemas.microsoft.com/office/drawing/2014/main" id="{5251E62A-428E-4CEB-A0BF-6635BAD16D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818" y="526084"/>
            <a:ext cx="5021182" cy="2146754"/>
          </a:xfrm>
          <a:prstGeom prst="rect">
            <a:avLst/>
          </a:prstGeom>
        </p:spPr>
      </p:pic>
      <p:sp>
        <p:nvSpPr>
          <p:cNvPr id="14" name="Rectangle 13">
            <a:extLst>
              <a:ext uri="{FF2B5EF4-FFF2-40B4-BE49-F238E27FC236}">
                <a16:creationId xmlns:a16="http://schemas.microsoft.com/office/drawing/2014/main" id="{72615431-D038-4FDC-8D42-D105BF8F6D6D}"/>
              </a:ext>
            </a:extLst>
          </p:cNvPr>
          <p:cNvSpPr/>
          <p:nvPr userDrawn="1"/>
        </p:nvSpPr>
        <p:spPr>
          <a:xfrm>
            <a:off x="6726502" y="1288364"/>
            <a:ext cx="5330406" cy="1257973"/>
          </a:xfrm>
          <a:prstGeom prst="rect">
            <a:avLst/>
          </a:prstGeom>
          <a:noFill/>
        </p:spPr>
        <p:txBody>
          <a:bodyPr wrap="square">
            <a:spAutoFit/>
          </a:bodyPr>
          <a:lstStyle/>
          <a:p>
            <a:pPr>
              <a:lnSpc>
                <a:spcPct val="107000"/>
              </a:lnSpc>
              <a:spcAft>
                <a:spcPts val="800"/>
              </a:spcAft>
            </a:pPr>
            <a:r>
              <a:rPr lang="en-IE"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2400" b="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1236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RO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7715173-493D-4EF9-A8D3-5A6496EA081B}"/>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283496A8-A983-43BD-85E5-58F1411580D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FCB7B95E-98B3-45E0-9100-3D8311807E3E}"/>
              </a:ext>
            </a:extLst>
          </p:cNvPr>
          <p:cNvSpPr>
            <a:spLocks noGrp="1"/>
          </p:cNvSpPr>
          <p:nvPr>
            <p:ph type="sldNum" sz="quarter" idx="12"/>
          </p:nvPr>
        </p:nvSpPr>
        <p:spPr/>
        <p:txBody>
          <a:bodyPr/>
          <a:lstStyle/>
          <a:p>
            <a:fld id="{837BD54B-E92B-48D5-8440-1D6FC5D1A4B2}" type="slidenum">
              <a:rPr lang="en-IE" smtClean="0"/>
              <a:pPr/>
              <a:t>‹#›</a:t>
            </a:fld>
            <a:endParaRPr lang="en-IE" dirty="0"/>
          </a:p>
        </p:txBody>
      </p:sp>
      <p:pic>
        <p:nvPicPr>
          <p:cNvPr id="7" name="Imagen 2" descr="Imagen que contiene edificio, cortina, exterior, ventana&#10;&#10;Descripción generada automáticamente">
            <a:extLst>
              <a:ext uri="{FF2B5EF4-FFF2-40B4-BE49-F238E27FC236}">
                <a16:creationId xmlns:a16="http://schemas.microsoft.com/office/drawing/2014/main" id="{B035D82F-E80F-4E1D-A12E-22EA9E896B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23"/>
          <a:stretch/>
        </p:blipFill>
        <p:spPr>
          <a:xfrm rot="5400000">
            <a:off x="7198186" y="2012033"/>
            <a:ext cx="4442260" cy="3783361"/>
          </a:xfrm>
          <a:prstGeom prst="rect">
            <a:avLst/>
          </a:prstGeom>
        </p:spPr>
      </p:pic>
      <p:sp>
        <p:nvSpPr>
          <p:cNvPr id="8" name="TextBox 8">
            <a:extLst>
              <a:ext uri="{FF2B5EF4-FFF2-40B4-BE49-F238E27FC236}">
                <a16:creationId xmlns:a16="http://schemas.microsoft.com/office/drawing/2014/main" id="{73FEEF47-2110-4171-8558-555A8DFBA906}"/>
              </a:ext>
            </a:extLst>
          </p:cNvPr>
          <p:cNvSpPr txBox="1"/>
          <p:nvPr userDrawn="1"/>
        </p:nvSpPr>
        <p:spPr>
          <a:xfrm>
            <a:off x="881003" y="2721114"/>
            <a:ext cx="5628970" cy="707886"/>
          </a:xfrm>
          <a:prstGeom prst="rect">
            <a:avLst/>
          </a:prstGeom>
          <a:noFill/>
        </p:spPr>
        <p:txBody>
          <a:bodyPr wrap="square" rtlCol="0">
            <a:spAutoFit/>
          </a:bodyPr>
          <a:lstStyle/>
          <a:p>
            <a:pPr>
              <a:buClr>
                <a:srgbClr val="F9B200"/>
              </a:buClr>
            </a:pPr>
            <a:r>
              <a:rPr lang="en-IE" sz="2000" dirty="0">
                <a:solidFill>
                  <a:srgbClr val="333333"/>
                </a:solidFill>
                <a:latin typeface="Calibri" panose="020F0502020204030204" pitchFamily="34" charset="0"/>
                <a:cs typeface="Calibri" panose="020F0502020204030204" pitchFamily="34" charset="0"/>
              </a:rPr>
              <a:t>Solar thermal to provide heating &amp; cooling Viessman </a:t>
            </a:r>
            <a:r>
              <a:rPr lang="en-IE" sz="2000" dirty="0" err="1">
                <a:solidFill>
                  <a:srgbClr val="333333"/>
                </a:solidFill>
                <a:latin typeface="Calibri" panose="020F0502020204030204" pitchFamily="34" charset="0"/>
                <a:cs typeface="Calibri" panose="020F0502020204030204" pitchFamily="34" charset="0"/>
              </a:rPr>
              <a:t>Vitosol</a:t>
            </a:r>
            <a:r>
              <a:rPr lang="en-IE" sz="2000" dirty="0">
                <a:solidFill>
                  <a:srgbClr val="333333"/>
                </a:solidFill>
                <a:latin typeface="Calibri" panose="020F0502020204030204" pitchFamily="34" charset="0"/>
                <a:cs typeface="Calibri" panose="020F0502020204030204" pitchFamily="34" charset="0"/>
              </a:rPr>
              <a:t> 200TM 70m</a:t>
            </a:r>
            <a:r>
              <a:rPr lang="en-IE" sz="2000" baseline="30000" dirty="0">
                <a:solidFill>
                  <a:srgbClr val="333333"/>
                </a:solidFill>
                <a:latin typeface="Calibri" panose="020F0502020204030204" pitchFamily="34" charset="0"/>
                <a:cs typeface="Calibri" panose="020F0502020204030204" pitchFamily="34" charset="0"/>
              </a:rPr>
              <a:t>2</a:t>
            </a:r>
            <a:r>
              <a:rPr lang="en-IE" sz="2000" dirty="0">
                <a:solidFill>
                  <a:srgbClr val="333333"/>
                </a:solidFill>
                <a:latin typeface="Calibri" panose="020F0502020204030204" pitchFamily="34" charset="0"/>
                <a:cs typeface="Calibri" panose="020F0502020204030204" pitchFamily="34" charset="0"/>
              </a:rPr>
              <a:t> area + Absorption machine</a:t>
            </a:r>
          </a:p>
        </p:txBody>
      </p:sp>
      <p:sp>
        <p:nvSpPr>
          <p:cNvPr id="9" name="Rectángulo 25">
            <a:extLst>
              <a:ext uri="{FF2B5EF4-FFF2-40B4-BE49-F238E27FC236}">
                <a16:creationId xmlns:a16="http://schemas.microsoft.com/office/drawing/2014/main" id="{B8CF5DA2-A6DB-4E46-8B28-54A5E8C1F6AB}"/>
              </a:ext>
            </a:extLst>
          </p:cNvPr>
          <p:cNvSpPr/>
          <p:nvPr userDrawn="1"/>
        </p:nvSpPr>
        <p:spPr>
          <a:xfrm>
            <a:off x="4384787" y="3878659"/>
            <a:ext cx="2867532" cy="1077218"/>
          </a:xfrm>
          <a:prstGeom prst="rect">
            <a:avLst/>
          </a:prstGeom>
        </p:spPr>
        <p:txBody>
          <a:bodyPr wrap="square">
            <a:spAutoFit/>
          </a:bodyPr>
          <a:lstStyle/>
          <a:p>
            <a:pPr>
              <a:buClr>
                <a:srgbClr val="F9B200"/>
              </a:buClr>
            </a:pPr>
            <a:r>
              <a:rPr lang="en-IE" sz="2400" b="1" dirty="0">
                <a:solidFill>
                  <a:srgbClr val="F9B200"/>
                </a:solidFill>
                <a:latin typeface="Calibri" panose="020F0502020204030204" pitchFamily="34" charset="0"/>
                <a:cs typeface="Calibri" panose="020F0502020204030204" pitchFamily="34" charset="0"/>
              </a:rPr>
              <a:t>Cooling</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Fermentation process</a:t>
            </a:r>
          </a:p>
          <a:p>
            <a:pPr marL="342900" indent="-342900">
              <a:buClr>
                <a:srgbClr val="F9B200"/>
              </a:buClr>
              <a:buFont typeface="Arial" panose="020B0604020202020204" pitchFamily="34" charset="0"/>
              <a:buChar char="•"/>
            </a:pPr>
            <a:r>
              <a:rPr lang="fr-FR" sz="2000" dirty="0" err="1">
                <a:solidFill>
                  <a:srgbClr val="333333"/>
                </a:solidFill>
                <a:latin typeface="Calibri" panose="020F0502020204030204" pitchFamily="34" charset="0"/>
                <a:cs typeface="Calibri" panose="020F0502020204030204" pitchFamily="34" charset="0"/>
              </a:rPr>
              <a:t>Ageing</a:t>
            </a:r>
            <a:endParaRPr lang="fr-FR" sz="2000" dirty="0">
              <a:solidFill>
                <a:srgbClr val="333333"/>
              </a:solidFill>
              <a:latin typeface="Calibri" panose="020F0502020204030204" pitchFamily="34" charset="0"/>
              <a:cs typeface="Calibri" panose="020F0502020204030204" pitchFamily="34" charset="0"/>
            </a:endParaRPr>
          </a:p>
        </p:txBody>
      </p:sp>
      <p:sp>
        <p:nvSpPr>
          <p:cNvPr id="10" name="Rectángulo 26">
            <a:extLst>
              <a:ext uri="{FF2B5EF4-FFF2-40B4-BE49-F238E27FC236}">
                <a16:creationId xmlns:a16="http://schemas.microsoft.com/office/drawing/2014/main" id="{2DF6F47A-2571-4A25-8C27-AB1E1BE626A5}"/>
              </a:ext>
            </a:extLst>
          </p:cNvPr>
          <p:cNvSpPr/>
          <p:nvPr userDrawn="1"/>
        </p:nvSpPr>
        <p:spPr>
          <a:xfrm>
            <a:off x="881003" y="3878659"/>
            <a:ext cx="3668775" cy="2000548"/>
          </a:xfrm>
          <a:prstGeom prst="rect">
            <a:avLst/>
          </a:prstGeom>
        </p:spPr>
        <p:txBody>
          <a:bodyPr wrap="square">
            <a:spAutoFit/>
          </a:bodyPr>
          <a:lstStyle/>
          <a:p>
            <a:pPr>
              <a:buClr>
                <a:srgbClr val="F9B200"/>
              </a:buClr>
            </a:pPr>
            <a:r>
              <a:rPr lang="fr-FR" sz="2400" b="1" dirty="0" err="1">
                <a:solidFill>
                  <a:srgbClr val="F9B200"/>
                </a:solidFill>
                <a:latin typeface="Calibri" panose="020F0502020204030204" pitchFamily="34" charset="0"/>
                <a:cs typeface="Calibri" panose="020F0502020204030204" pitchFamily="34" charset="0"/>
              </a:rPr>
              <a:t>Heating</a:t>
            </a:r>
            <a:endParaRPr lang="fr-FR" sz="2400" b="1" dirty="0">
              <a:solidFill>
                <a:srgbClr val="F9B200"/>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Radiant </a:t>
            </a:r>
            <a:r>
              <a:rPr lang="fr-FR" sz="2000" dirty="0" err="1">
                <a:solidFill>
                  <a:srgbClr val="333333"/>
                </a:solidFill>
                <a:latin typeface="Calibri" panose="020F0502020204030204" pitchFamily="34" charset="0"/>
                <a:cs typeface="Calibri" panose="020F0502020204030204" pitchFamily="34" charset="0"/>
              </a:rPr>
              <a:t>floor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heating</a:t>
            </a:r>
            <a:r>
              <a:rPr lang="fr-FR" sz="2000" dirty="0">
                <a:solidFill>
                  <a:srgbClr val="333333"/>
                </a:solidFill>
                <a:latin typeface="Calibri" panose="020F0502020204030204" pitchFamily="34" charset="0"/>
                <a:cs typeface="Calibri" panose="020F0502020204030204" pitchFamily="34" charset="0"/>
              </a:rPr>
              <a:t> for </a:t>
            </a:r>
            <a:r>
              <a:rPr lang="fr-FR" sz="2000" dirty="0" err="1">
                <a:solidFill>
                  <a:srgbClr val="333333"/>
                </a:solidFill>
                <a:latin typeface="Calibri" panose="020F0502020204030204" pitchFamily="34" charset="0"/>
                <a:cs typeface="Calibri" panose="020F0502020204030204" pitchFamily="34" charset="0"/>
              </a:rPr>
              <a:t>malolactic</a:t>
            </a:r>
            <a:r>
              <a:rPr lang="fr-FR" sz="2000" dirty="0">
                <a:solidFill>
                  <a:srgbClr val="333333"/>
                </a:solidFill>
                <a:latin typeface="Calibri" panose="020F0502020204030204" pitchFamily="34" charset="0"/>
                <a:cs typeface="Calibri" panose="020F0502020204030204" pitchFamily="34" charset="0"/>
              </a:rPr>
              <a:t> fermentation</a:t>
            </a:r>
          </a:p>
          <a:p>
            <a:pPr marL="342900" indent="-342900">
              <a:buClr>
                <a:srgbClr val="F9B200"/>
              </a:buClr>
              <a:buFont typeface="Arial" panose="020B0604020202020204" pitchFamily="34" charset="0"/>
              <a:buChar char="•"/>
            </a:pP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for adsorption process </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Pipe </a:t>
            </a:r>
            <a:r>
              <a:rPr lang="fr-FR" sz="2000" dirty="0" err="1">
                <a:solidFill>
                  <a:srgbClr val="333333"/>
                </a:solidFill>
                <a:latin typeface="Calibri" panose="020F0502020204030204" pitchFamily="34" charset="0"/>
                <a:cs typeface="Calibri" panose="020F0502020204030204" pitchFamily="34" charset="0"/>
              </a:rPr>
              <a:t>cleaning</a:t>
            </a:r>
            <a:r>
              <a:rPr lang="fr-FR" sz="2000" dirty="0">
                <a:solidFill>
                  <a:srgbClr val="333333"/>
                </a:solidFill>
                <a:latin typeface="Calibri" panose="020F0502020204030204" pitchFamily="34" charset="0"/>
                <a:cs typeface="Calibri" panose="020F0502020204030204" pitchFamily="34" charset="0"/>
              </a:rPr>
              <a:t> &amp; </a:t>
            </a:r>
            <a:r>
              <a:rPr lang="fr-FR" sz="2000" dirty="0" err="1">
                <a:solidFill>
                  <a:srgbClr val="333333"/>
                </a:solidFill>
                <a:latin typeface="Calibri" panose="020F0502020204030204" pitchFamily="34" charset="0"/>
                <a:cs typeface="Calibri" panose="020F0502020204030204" pitchFamily="34" charset="0"/>
              </a:rPr>
              <a:t>desinfecting</a:t>
            </a:r>
            <a:endParaRPr lang="fr-FR"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High-pressure </a:t>
            </a:r>
            <a:r>
              <a:rPr lang="fr-FR" sz="2000" dirty="0" err="1">
                <a:solidFill>
                  <a:srgbClr val="333333"/>
                </a:solidFill>
                <a:latin typeface="Calibri" panose="020F0502020204030204" pitchFamily="34" charset="0"/>
                <a:cs typeface="Calibri" panose="020F0502020204030204" pitchFamily="34" charset="0"/>
              </a:rPr>
              <a:t>cleaning</a:t>
            </a:r>
            <a:endParaRPr lang="es-ES" sz="2000" dirty="0"/>
          </a:p>
        </p:txBody>
      </p:sp>
      <p:sp>
        <p:nvSpPr>
          <p:cNvPr id="11" name="TextBox 10">
            <a:extLst>
              <a:ext uri="{FF2B5EF4-FFF2-40B4-BE49-F238E27FC236}">
                <a16:creationId xmlns:a16="http://schemas.microsoft.com/office/drawing/2014/main" id="{AD545AC3-3D4E-4E35-8696-B0CC014D32B1}"/>
              </a:ext>
            </a:extLst>
          </p:cNvPr>
          <p:cNvSpPr txBox="1"/>
          <p:nvPr userDrawn="1"/>
        </p:nvSpPr>
        <p:spPr>
          <a:xfrm>
            <a:off x="3748035" y="857112"/>
            <a:ext cx="7761275" cy="646331"/>
          </a:xfrm>
          <a:prstGeom prst="rect">
            <a:avLst/>
          </a:prstGeom>
          <a:noFill/>
        </p:spPr>
        <p:txBody>
          <a:bodyPr wrap="square" rtlCol="0">
            <a:spAutoFit/>
          </a:bodyPr>
          <a:lstStyle/>
          <a:p>
            <a:pPr algn="r"/>
            <a:r>
              <a:rPr lang="fr-FR" sz="3600" b="1" dirty="0">
                <a:solidFill>
                  <a:srgbClr val="F9B200"/>
                </a:solidFill>
              </a:rPr>
              <a:t>First </a:t>
            </a:r>
            <a:r>
              <a:rPr lang="fr-FR" sz="3600" b="1" dirty="0" err="1">
                <a:solidFill>
                  <a:srgbClr val="F9B200"/>
                </a:solidFill>
              </a:rPr>
              <a:t>demo</a:t>
            </a:r>
            <a:r>
              <a:rPr lang="fr-FR" sz="3600" b="1" dirty="0">
                <a:solidFill>
                  <a:srgbClr val="F9B200"/>
                </a:solidFill>
              </a:rPr>
              <a:t>-site </a:t>
            </a:r>
            <a:r>
              <a:rPr lang="fr-FR" sz="3600" b="1" dirty="0" err="1">
                <a:solidFill>
                  <a:srgbClr val="F9B200"/>
                </a:solidFill>
              </a:rPr>
              <a:t>installed</a:t>
            </a:r>
            <a:endParaRPr lang="fr-FR" sz="3600" b="1" dirty="0">
              <a:solidFill>
                <a:srgbClr val="F9B200"/>
              </a:solidFill>
            </a:endParaRPr>
          </a:p>
        </p:txBody>
      </p:sp>
      <p:pic>
        <p:nvPicPr>
          <p:cNvPr id="12" name="Picture 11" descr="A close up of a logo&#10;&#10;Description automatically generated">
            <a:extLst>
              <a:ext uri="{FF2B5EF4-FFF2-40B4-BE49-F238E27FC236}">
                <a16:creationId xmlns:a16="http://schemas.microsoft.com/office/drawing/2014/main" id="{4381CE01-5402-4440-8365-31F83FC8D7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34" y="918667"/>
            <a:ext cx="12192000" cy="2036662"/>
          </a:xfrm>
          <a:prstGeom prst="rect">
            <a:avLst/>
          </a:prstGeom>
        </p:spPr>
      </p:pic>
      <p:sp>
        <p:nvSpPr>
          <p:cNvPr id="13" name="Rectangle: Rounded Corners 12">
            <a:extLst>
              <a:ext uri="{FF2B5EF4-FFF2-40B4-BE49-F238E27FC236}">
                <a16:creationId xmlns:a16="http://schemas.microsoft.com/office/drawing/2014/main" id="{76D569B4-DCB0-4624-97B1-EE2694F522EC}"/>
              </a:ext>
            </a:extLst>
          </p:cNvPr>
          <p:cNvSpPr/>
          <p:nvPr userDrawn="1"/>
        </p:nvSpPr>
        <p:spPr>
          <a:xfrm>
            <a:off x="553075" y="6392900"/>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7" name="Slide Number Placeholder 5">
            <a:extLst>
              <a:ext uri="{FF2B5EF4-FFF2-40B4-BE49-F238E27FC236}">
                <a16:creationId xmlns:a16="http://schemas.microsoft.com/office/drawing/2014/main" id="{7DF87B3F-7F7D-4A58-891A-3BA9E07EA719}"/>
              </a:ext>
            </a:extLst>
          </p:cNvPr>
          <p:cNvSpPr txBox="1">
            <a:spLocks/>
          </p:cNvSpPr>
          <p:nvPr userDrawn="1"/>
        </p:nvSpPr>
        <p:spPr>
          <a:xfrm>
            <a:off x="9320092" y="63563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8" name="Title 1">
            <a:extLst>
              <a:ext uri="{FF2B5EF4-FFF2-40B4-BE49-F238E27FC236}">
                <a16:creationId xmlns:a16="http://schemas.microsoft.com/office/drawing/2014/main" id="{82DE882F-16C0-486C-BAB8-E2073627A910}"/>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300701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23F897-8226-4676-B3F3-12A2AC3521E2}"/>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5357EF26-C9B3-4279-B9AA-BDFD3531A0F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40D089-3848-43E4-A3BD-478BD97EDD6A}"/>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Rectangle: Rounded Corners 5">
            <a:extLst>
              <a:ext uri="{FF2B5EF4-FFF2-40B4-BE49-F238E27FC236}">
                <a16:creationId xmlns:a16="http://schemas.microsoft.com/office/drawing/2014/main" id="{C1461C53-C321-4D0E-8C00-C12637F5E52A}"/>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CD436FCC-5B7B-4327-85F4-16D729738CE3}"/>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8" name="Slide Number Placeholder 9">
            <a:extLst>
              <a:ext uri="{FF2B5EF4-FFF2-40B4-BE49-F238E27FC236}">
                <a16:creationId xmlns:a16="http://schemas.microsoft.com/office/drawing/2014/main" id="{CE831D8F-5B1E-40A9-9B2C-DA93865817E4}"/>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9" name="Slide Number Placeholder 2">
            <a:extLst>
              <a:ext uri="{FF2B5EF4-FFF2-40B4-BE49-F238E27FC236}">
                <a16:creationId xmlns:a16="http://schemas.microsoft.com/office/drawing/2014/main" id="{6F6EC750-1E53-481E-B4B1-9B1AD7147CCB}"/>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pic>
        <p:nvPicPr>
          <p:cNvPr id="10" name="Picture 9">
            <a:extLst>
              <a:ext uri="{FF2B5EF4-FFF2-40B4-BE49-F238E27FC236}">
                <a16:creationId xmlns:a16="http://schemas.microsoft.com/office/drawing/2014/main" id="{332A1BE1-2318-4DD1-B3B7-58C8A94D1592}"/>
              </a:ext>
            </a:extLst>
          </p:cNvPr>
          <p:cNvPicPr>
            <a:picLocks noChangeAspect="1"/>
          </p:cNvPicPr>
          <p:nvPr userDrawn="1"/>
        </p:nvPicPr>
        <p:blipFill>
          <a:blip r:embed="rId2"/>
          <a:stretch>
            <a:fillRect/>
          </a:stretch>
        </p:blipFill>
        <p:spPr>
          <a:xfrm>
            <a:off x="-119334" y="2275701"/>
            <a:ext cx="12311334" cy="2446291"/>
          </a:xfrm>
          <a:prstGeom prst="rect">
            <a:avLst/>
          </a:prstGeom>
        </p:spPr>
      </p:pic>
      <p:sp>
        <p:nvSpPr>
          <p:cNvPr id="11" name="TextBox 10">
            <a:extLst>
              <a:ext uri="{FF2B5EF4-FFF2-40B4-BE49-F238E27FC236}">
                <a16:creationId xmlns:a16="http://schemas.microsoft.com/office/drawing/2014/main" id="{47BBDC3B-B694-450C-98C1-449694F9FD35}"/>
              </a:ext>
            </a:extLst>
          </p:cNvPr>
          <p:cNvSpPr txBox="1"/>
          <p:nvPr userDrawn="1"/>
        </p:nvSpPr>
        <p:spPr>
          <a:xfrm>
            <a:off x="3748035" y="857112"/>
            <a:ext cx="7761275" cy="646331"/>
          </a:xfrm>
          <a:prstGeom prst="rect">
            <a:avLst/>
          </a:prstGeom>
          <a:noFill/>
        </p:spPr>
        <p:txBody>
          <a:bodyPr wrap="square" rtlCol="0">
            <a:spAutoFit/>
          </a:bodyPr>
          <a:lstStyle/>
          <a:p>
            <a:pPr algn="r"/>
            <a:r>
              <a:rPr lang="en-GB" sz="3600" b="1" dirty="0">
                <a:solidFill>
                  <a:srgbClr val="F9B200"/>
                </a:solidFill>
              </a:rPr>
              <a:t>From 2018 to 2022 and beyond</a:t>
            </a:r>
          </a:p>
        </p:txBody>
      </p:sp>
      <p:sp>
        <p:nvSpPr>
          <p:cNvPr id="12" name="Slide Number Placeholder 5">
            <a:extLst>
              <a:ext uri="{FF2B5EF4-FFF2-40B4-BE49-F238E27FC236}">
                <a16:creationId xmlns:a16="http://schemas.microsoft.com/office/drawing/2014/main" id="{652D797B-8471-4E3A-B1AF-1E8ACB7D96D8}"/>
              </a:ext>
            </a:extLst>
          </p:cNvPr>
          <p:cNvSpPr txBox="1">
            <a:spLocks/>
          </p:cNvSpPr>
          <p:nvPr userDrawn="1"/>
        </p:nvSpPr>
        <p:spPr>
          <a:xfrm>
            <a:off x="9320092" y="63563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2351549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5A44-B6B6-4A35-8CE3-064C5D3BBC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5FCAEF-5C63-4C75-A449-7472A30662FD}"/>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E0C99006-D062-40CE-8C86-6F5FC1F33AE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AE8F25D-4EE7-4276-AF01-439546D400FF}"/>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5">
            <a:extLst>
              <a:ext uri="{FF2B5EF4-FFF2-40B4-BE49-F238E27FC236}">
                <a16:creationId xmlns:a16="http://schemas.microsoft.com/office/drawing/2014/main" id="{49300CE5-83CA-4602-BB2F-16BFD6F6790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Rectangle: Rounded Corners 6">
            <a:extLst>
              <a:ext uri="{FF2B5EF4-FFF2-40B4-BE49-F238E27FC236}">
                <a16:creationId xmlns:a16="http://schemas.microsoft.com/office/drawing/2014/main" id="{AB8007FB-3EAE-4BD3-B64C-D13D81744BBB}"/>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31E3A652-AB51-4A58-8F55-C65203A2E62D}"/>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385412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HANK YOU &amp; CONTAC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endParaRPr lang="en-IE"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DD7418-9E2E-4FF3-BC4A-5DE3B5E947C5}" type="datetimeFigureOut">
              <a:rPr lang="en-IE" smtClean="0"/>
              <a:t>19/05/2021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239651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0" indent="0">
              <a:buFontTx/>
              <a:buNone/>
              <a:defRPr sz="2800">
                <a:solidFill>
                  <a:srgbClr val="333333"/>
                </a:solidFill>
              </a:defRPr>
            </a:lvl1pPr>
          </a:lstStyle>
          <a:p>
            <a:pPr lvl="0"/>
            <a:r>
              <a:rPr lang="en-US" dirty="0"/>
              <a:t>Edit Master text styles</a:t>
            </a:r>
          </a:p>
        </p:txBody>
      </p:sp>
      <p:sp>
        <p:nvSpPr>
          <p:cNvPr id="4" name="Date Placeholder 3"/>
          <p:cNvSpPr>
            <a:spLocks noGrp="1"/>
          </p:cNvSpPr>
          <p:nvPr>
            <p:ph type="dt" sz="half" idx="10"/>
          </p:nvPr>
        </p:nvSpPr>
        <p:spPr/>
        <p:txBody>
          <a:bodyPr/>
          <a:lstStyle/>
          <a:p>
            <a:fld id="{946EC56E-2C35-4D41-B2F9-7C151EF5BECA}" type="datetime1">
              <a:rPr lang="en-IE" smtClean="0"/>
              <a:t>19/05/2021</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13" name="Rectangle: Rounded Corners 12"/>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6" name="Slide Number Placeholder 5"/>
          <p:cNvSpPr>
            <a:spLocks noGrp="1"/>
          </p:cNvSpPr>
          <p:nvPr>
            <p:ph type="sldNum" sz="quarter" idx="12"/>
          </p:nvPr>
        </p:nvSpPr>
        <p:spPr>
          <a:xfrm>
            <a:off x="9266208" y="6356349"/>
            <a:ext cx="2743200" cy="365125"/>
          </a:xfrm>
        </p:spPr>
        <p:txBody>
          <a:bodyPr/>
          <a:lstStyle>
            <a:lvl1pPr>
              <a:defRPr sz="2000" b="1">
                <a:solidFill>
                  <a:srgbClr val="014268"/>
                </a:solidFill>
              </a:defRPr>
            </a:lvl1pPr>
          </a:lstStyle>
          <a:p>
            <a:fld id="{837BD54B-E92B-48D5-8440-1D6FC5D1A4B2}" type="slidenum">
              <a:rPr lang="en-IE" smtClean="0"/>
              <a:pPr/>
              <a:t>‹#›</a:t>
            </a:fld>
            <a:endParaRPr lang="en-IE" dirty="0"/>
          </a:p>
        </p:txBody>
      </p:sp>
      <p:sp>
        <p:nvSpPr>
          <p:cNvPr id="8" name="Title 1">
            <a:extLst>
              <a:ext uri="{FF2B5EF4-FFF2-40B4-BE49-F238E27FC236}">
                <a16:creationId xmlns:a16="http://schemas.microsoft.com/office/drawing/2014/main" id="{1E147CB0-58D6-4F32-8761-38CFECADE363}"/>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E8525CD-E8BC-4BB0-A610-DDA0134F55FC}"/>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D53AD674-DFBA-4131-A3CD-611B31C7AD90}"/>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25751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EP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AD3E197-496D-4B16-91B3-609F7DBD8072}"/>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9C81822B-56B5-4900-A787-1D624690399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99B7DA2-A51A-43A9-941F-03BDF1CD2F5A}"/>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13" name="Slide Number Placeholder 2">
            <a:extLst>
              <a:ext uri="{FF2B5EF4-FFF2-40B4-BE49-F238E27FC236}">
                <a16:creationId xmlns:a16="http://schemas.microsoft.com/office/drawing/2014/main" id="{08EC545F-21A9-47A7-831A-47A2DA5DB4F2}"/>
              </a:ext>
            </a:extLst>
          </p:cNvPr>
          <p:cNvSpPr txBox="1">
            <a:spLocks/>
          </p:cNvSpPr>
          <p:nvPr userDrawn="1"/>
        </p:nvSpPr>
        <p:spPr>
          <a:xfrm>
            <a:off x="9029857" y="63832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4" name="TextBox 13">
            <a:extLst>
              <a:ext uri="{FF2B5EF4-FFF2-40B4-BE49-F238E27FC236}">
                <a16:creationId xmlns:a16="http://schemas.microsoft.com/office/drawing/2014/main" id="{C528802B-EC87-473E-9381-FE4962784A2F}"/>
              </a:ext>
            </a:extLst>
          </p:cNvPr>
          <p:cNvSpPr txBox="1"/>
          <p:nvPr userDrawn="1"/>
        </p:nvSpPr>
        <p:spPr>
          <a:xfrm>
            <a:off x="4021090" y="857112"/>
            <a:ext cx="7488220" cy="646331"/>
          </a:xfrm>
          <a:prstGeom prst="rect">
            <a:avLst/>
          </a:prstGeom>
          <a:noFill/>
        </p:spPr>
        <p:txBody>
          <a:bodyPr wrap="square" rtlCol="0">
            <a:spAutoFit/>
          </a:bodyPr>
          <a:lstStyle/>
          <a:p>
            <a:pPr algn="r"/>
            <a:r>
              <a:rPr lang="fr-FR" sz="3600" b="1" dirty="0">
                <a:solidFill>
                  <a:srgbClr val="F9B200"/>
                </a:solidFill>
              </a:rPr>
              <a:t>Concept</a:t>
            </a:r>
            <a:endParaRPr lang="en-IE" sz="3600" b="1" dirty="0">
              <a:solidFill>
                <a:srgbClr val="F9B200"/>
              </a:solidFill>
            </a:endParaRPr>
          </a:p>
        </p:txBody>
      </p:sp>
      <p:sp>
        <p:nvSpPr>
          <p:cNvPr id="15" name="Titre 1">
            <a:extLst>
              <a:ext uri="{FF2B5EF4-FFF2-40B4-BE49-F238E27FC236}">
                <a16:creationId xmlns:a16="http://schemas.microsoft.com/office/drawing/2014/main" id="{AD1A240D-5785-42A7-B00D-B11CF9A14C01}"/>
              </a:ext>
            </a:extLst>
          </p:cNvPr>
          <p:cNvSpPr txBox="1">
            <a:spLocks/>
          </p:cNvSpPr>
          <p:nvPr userDrawn="1"/>
        </p:nvSpPr>
        <p:spPr>
          <a:xfrm>
            <a:off x="6096000" y="1060746"/>
            <a:ext cx="5448457" cy="35389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IE" sz="2400" dirty="0">
                <a:solidFill>
                  <a:srgbClr val="333333"/>
                </a:solidFill>
                <a:latin typeface="Calibri" panose="020F0502020204030204" pitchFamily="34" charset="0"/>
                <a:cs typeface="Calibri" panose="020F0502020204030204" pitchFamily="34" charset="0"/>
              </a:rPr>
              <a:t>Fostering the integration of solar heat in industrial processes - </a:t>
            </a:r>
            <a:r>
              <a:rPr lang="en-IE" sz="2400" b="1" dirty="0">
                <a:solidFill>
                  <a:srgbClr val="F9B000"/>
                </a:solidFill>
                <a:latin typeface="Calibri" panose="020F0502020204030204" pitchFamily="34" charset="0"/>
                <a:cs typeface="Calibri" panose="020F0502020204030204" pitchFamily="34" charset="0"/>
              </a:rPr>
              <a:t>SHIP</a:t>
            </a:r>
            <a:r>
              <a:rPr lang="en-IE" sz="2400" dirty="0">
                <a:solidFill>
                  <a:srgbClr val="333333"/>
                </a:solidFill>
                <a:latin typeface="Calibri" panose="020F0502020204030204" pitchFamily="34" charset="0"/>
                <a:cs typeface="Calibri" panose="020F0502020204030204" pitchFamily="34" charset="0"/>
              </a:rPr>
              <a:t> from agro-food sector, by developing and demonstrating a set of tools and methods for the development of industrial solar heat projects during its whole life-cycle.</a:t>
            </a:r>
            <a:r>
              <a:rPr lang="fr-FR" sz="2400" dirty="0">
                <a:solidFill>
                  <a:srgbClr val="333333"/>
                </a:solidFill>
                <a:latin typeface="Calibri" panose="020F0502020204030204" pitchFamily="34" charset="0"/>
                <a:cs typeface="Calibri" panose="020F0502020204030204" pitchFamily="34" charset="0"/>
              </a:rPr>
              <a:t> </a:t>
            </a:r>
          </a:p>
        </p:txBody>
      </p:sp>
      <p:sp>
        <p:nvSpPr>
          <p:cNvPr id="16" name="Rectangle 15">
            <a:extLst>
              <a:ext uri="{FF2B5EF4-FFF2-40B4-BE49-F238E27FC236}">
                <a16:creationId xmlns:a16="http://schemas.microsoft.com/office/drawing/2014/main" id="{0C86B39A-0BDA-4020-A52D-3363F2F31571}"/>
              </a:ext>
            </a:extLst>
          </p:cNvPr>
          <p:cNvSpPr/>
          <p:nvPr userDrawn="1"/>
        </p:nvSpPr>
        <p:spPr>
          <a:xfrm>
            <a:off x="138958" y="0"/>
            <a:ext cx="2833635" cy="2080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wheel&#10;&#10;Description automatically generated">
            <a:extLst>
              <a:ext uri="{FF2B5EF4-FFF2-40B4-BE49-F238E27FC236}">
                <a16:creationId xmlns:a16="http://schemas.microsoft.com/office/drawing/2014/main" id="{697E71CC-DD34-4FA1-8E60-45C53859A4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483" y="1511126"/>
            <a:ext cx="4600487" cy="4067638"/>
          </a:xfrm>
          <a:prstGeom prst="rect">
            <a:avLst/>
          </a:prstGeom>
        </p:spPr>
      </p:pic>
      <p:sp>
        <p:nvSpPr>
          <p:cNvPr id="18" name="Rectangle: Rounded Corners 17">
            <a:extLst>
              <a:ext uri="{FF2B5EF4-FFF2-40B4-BE49-F238E27FC236}">
                <a16:creationId xmlns:a16="http://schemas.microsoft.com/office/drawing/2014/main" id="{1B6DC34C-F667-41AC-908D-20AB8D2640A8}"/>
              </a:ext>
            </a:extLst>
          </p:cNvPr>
          <p:cNvSpPr/>
          <p:nvPr userDrawn="1"/>
        </p:nvSpPr>
        <p:spPr>
          <a:xfrm>
            <a:off x="6206530" y="4368937"/>
            <a:ext cx="4119513" cy="1157593"/>
          </a:xfrm>
          <a:prstGeom prst="roundRect">
            <a:avLst/>
          </a:prstGeom>
          <a:solidFill>
            <a:srgbClr val="F9B000"/>
          </a:solidFill>
          <a:ln>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re 1">
            <a:extLst>
              <a:ext uri="{FF2B5EF4-FFF2-40B4-BE49-F238E27FC236}">
                <a16:creationId xmlns:a16="http://schemas.microsoft.com/office/drawing/2014/main" id="{3CB6EFA7-E6F5-43C0-8C0D-649CFB030566}"/>
              </a:ext>
            </a:extLst>
          </p:cNvPr>
          <p:cNvSpPr txBox="1">
            <a:spLocks/>
          </p:cNvSpPr>
          <p:nvPr userDrawn="1"/>
        </p:nvSpPr>
        <p:spPr>
          <a:xfrm>
            <a:off x="6519428" y="4309085"/>
            <a:ext cx="5448457" cy="1269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IE" sz="2400" b="1" dirty="0">
                <a:solidFill>
                  <a:schemeClr val="bg1"/>
                </a:solidFill>
                <a:latin typeface="Calibri" panose="020F0502020204030204" pitchFamily="34" charset="0"/>
                <a:cs typeface="Calibri" panose="020F0502020204030204" pitchFamily="34" charset="0"/>
              </a:rPr>
              <a:t>BUDGET: 7.996.793,25 €  </a:t>
            </a:r>
          </a:p>
          <a:p>
            <a:pPr algn="l"/>
            <a:r>
              <a:rPr lang="en-IE" sz="2400" b="1" dirty="0">
                <a:solidFill>
                  <a:schemeClr val="bg1"/>
                </a:solidFill>
                <a:latin typeface="Calibri" panose="020F0502020204030204" pitchFamily="34" charset="0"/>
                <a:cs typeface="Calibri" panose="020F0502020204030204" pitchFamily="34" charset="0"/>
              </a:rPr>
              <a:t>DURATION: 2018-2022</a:t>
            </a:r>
          </a:p>
        </p:txBody>
      </p:sp>
      <p:sp>
        <p:nvSpPr>
          <p:cNvPr id="20" name="Title 1">
            <a:extLst>
              <a:ext uri="{FF2B5EF4-FFF2-40B4-BE49-F238E27FC236}">
                <a16:creationId xmlns:a16="http://schemas.microsoft.com/office/drawing/2014/main" id="{5972D948-7835-4E01-9A8A-87FAFBB18939}"/>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CA583104-217E-4CC1-A73C-FB364F58F1E3}"/>
              </a:ext>
            </a:extLst>
          </p:cNvPr>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22" name="Slide Number Placeholder 5">
            <a:extLst>
              <a:ext uri="{FF2B5EF4-FFF2-40B4-BE49-F238E27FC236}">
                <a16:creationId xmlns:a16="http://schemas.microsoft.com/office/drawing/2014/main" id="{DD4B8B1C-09B4-42B8-B8BF-5916305719A7}"/>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1525446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JEC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E21665D-4D51-471B-9401-A79C07A1BDA4}"/>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0158572F-F018-4220-A2D4-BD747EA4835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5D4CF75-684D-4F1D-812D-12BB40C243AB}"/>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753058DB-1260-47EC-BC74-1AB201C90479}"/>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itre 1">
            <a:extLst>
              <a:ext uri="{FF2B5EF4-FFF2-40B4-BE49-F238E27FC236}">
                <a16:creationId xmlns:a16="http://schemas.microsoft.com/office/drawing/2014/main" id="{56CD8140-70AE-4E92-862A-4F5B87915E17}"/>
              </a:ext>
            </a:extLst>
          </p:cNvPr>
          <p:cNvSpPr txBox="1">
            <a:spLocks/>
          </p:cNvSpPr>
          <p:nvPr userDrawn="1"/>
        </p:nvSpPr>
        <p:spPr>
          <a:xfrm>
            <a:off x="8601676" y="632335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8" name="Titre 1">
            <a:extLst>
              <a:ext uri="{FF2B5EF4-FFF2-40B4-BE49-F238E27FC236}">
                <a16:creationId xmlns:a16="http://schemas.microsoft.com/office/drawing/2014/main" id="{4B5E4DFC-8BD8-4289-B83A-EBADEF8D769D}"/>
              </a:ext>
            </a:extLst>
          </p:cNvPr>
          <p:cNvSpPr txBox="1">
            <a:spLocks/>
          </p:cNvSpPr>
          <p:nvPr userDrawn="1"/>
        </p:nvSpPr>
        <p:spPr>
          <a:xfrm>
            <a:off x="1788608" y="958560"/>
            <a:ext cx="2231274"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fr-FR" sz="3600" b="1" dirty="0">
                <a:solidFill>
                  <a:srgbClr val="004268"/>
                </a:solidFill>
                <a:latin typeface="Calibri" panose="020F0502020204030204" pitchFamily="34" charset="0"/>
                <a:cs typeface="Calibri" panose="020F0502020204030204" pitchFamily="34" charset="0"/>
              </a:rPr>
              <a:t>Challenges</a:t>
            </a:r>
          </a:p>
        </p:txBody>
      </p:sp>
      <p:sp>
        <p:nvSpPr>
          <p:cNvPr id="9" name="Marcador de contenido 5">
            <a:extLst>
              <a:ext uri="{FF2B5EF4-FFF2-40B4-BE49-F238E27FC236}">
                <a16:creationId xmlns:a16="http://schemas.microsoft.com/office/drawing/2014/main" id="{2B1D3F13-43E1-4035-9176-4C039CAA4302}"/>
              </a:ext>
            </a:extLst>
          </p:cNvPr>
          <p:cNvSpPr txBox="1">
            <a:spLocks/>
          </p:cNvSpPr>
          <p:nvPr userDrawn="1"/>
        </p:nvSpPr>
        <p:spPr>
          <a:xfrm>
            <a:off x="4617491" y="1935787"/>
            <a:ext cx="7350095" cy="401128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361950">
              <a:lnSpc>
                <a:spcPct val="120000"/>
              </a:lnSpc>
              <a:buClr>
                <a:srgbClr val="F9B200"/>
              </a:buClr>
            </a:pPr>
            <a:r>
              <a:rPr lang="en-US" sz="8000" b="1" dirty="0">
                <a:solidFill>
                  <a:srgbClr val="F9B200"/>
                </a:solidFill>
                <a:latin typeface="Calibri" panose="020F0502020204030204" pitchFamily="34" charset="0"/>
                <a:cs typeface="Calibri" panose="020F0502020204030204" pitchFamily="34" charset="0"/>
              </a:rPr>
              <a:t>Development of easily replicable solutions</a:t>
            </a:r>
            <a:r>
              <a:rPr lang="en-US" sz="8000" dirty="0">
                <a:solidFill>
                  <a:srgbClr val="F9B200"/>
                </a:solidFill>
                <a:latin typeface="Calibri" panose="020F0502020204030204" pitchFamily="34" charset="0"/>
                <a:cs typeface="Calibri" panose="020F0502020204030204" pitchFamily="34" charset="0"/>
              </a:rPr>
              <a:t> </a:t>
            </a:r>
            <a:r>
              <a:rPr lang="en-US" sz="8000" dirty="0">
                <a:solidFill>
                  <a:srgbClr val="333333"/>
                </a:solidFill>
                <a:latin typeface="Calibri" panose="020F0502020204030204" pitchFamily="34" charset="0"/>
                <a:cs typeface="Calibri" panose="020F0502020204030204" pitchFamily="34" charset="0"/>
              </a:rPr>
              <a:t>to increase energy efficiency and lower process heat temperature.</a:t>
            </a:r>
          </a:p>
          <a:p>
            <a:pPr defTabSz="361950">
              <a:lnSpc>
                <a:spcPct val="120000"/>
              </a:lnSpc>
              <a:buClr>
                <a:srgbClr val="F9B200"/>
              </a:buClr>
            </a:pPr>
            <a:r>
              <a:rPr lang="en-US" sz="8000" dirty="0">
                <a:solidFill>
                  <a:srgbClr val="333333"/>
                </a:solidFill>
                <a:latin typeface="Calibri" panose="020F0502020204030204" pitchFamily="34" charset="0"/>
                <a:cs typeface="Calibri" panose="020F0502020204030204" pitchFamily="34" charset="0"/>
              </a:rPr>
              <a:t>Development of </a:t>
            </a:r>
            <a:r>
              <a:rPr lang="en-US" sz="8000" b="1" dirty="0">
                <a:solidFill>
                  <a:srgbClr val="F9B200"/>
                </a:solidFill>
                <a:latin typeface="Calibri" panose="020F0502020204030204" pitchFamily="34" charset="0"/>
                <a:cs typeface="Calibri" panose="020F0502020204030204" pitchFamily="34" charset="0"/>
              </a:rPr>
              <a:t>suitable control strategies </a:t>
            </a:r>
            <a:r>
              <a:rPr lang="en-US" sz="8000" dirty="0">
                <a:solidFill>
                  <a:srgbClr val="333333"/>
                </a:solidFill>
                <a:latin typeface="Calibri" panose="020F0502020204030204" pitchFamily="34" charset="0"/>
                <a:cs typeface="Calibri" panose="020F0502020204030204" pitchFamily="34" charset="0"/>
              </a:rPr>
              <a:t>taking into account inertia effects, delays, influence of radiation fluctuations and susceptibility to oscillations.</a:t>
            </a:r>
          </a:p>
          <a:p>
            <a:pPr defTabSz="361950">
              <a:lnSpc>
                <a:spcPct val="120000"/>
              </a:lnSpc>
              <a:buClr>
                <a:srgbClr val="F9B200"/>
              </a:buClr>
            </a:pPr>
            <a:r>
              <a:rPr lang="en-US" sz="8000" dirty="0">
                <a:solidFill>
                  <a:srgbClr val="333333"/>
                </a:solidFill>
                <a:latin typeface="Calibri" panose="020F0502020204030204" pitchFamily="34" charset="0"/>
                <a:cs typeface="Calibri" panose="020F0502020204030204" pitchFamily="34" charset="0"/>
              </a:rPr>
              <a:t>Tools validation by continuous feedback from </a:t>
            </a:r>
            <a:r>
              <a:rPr lang="en-US" sz="8000" b="1" dirty="0">
                <a:solidFill>
                  <a:srgbClr val="F9B200"/>
                </a:solidFill>
                <a:latin typeface="Calibri" panose="020F0502020204030204" pitchFamily="34" charset="0"/>
                <a:cs typeface="Calibri" panose="020F0502020204030204" pitchFamily="34" charset="0"/>
              </a:rPr>
              <a:t>real-operating systems</a:t>
            </a:r>
            <a:r>
              <a:rPr lang="en-US" sz="8000" dirty="0">
                <a:solidFill>
                  <a:srgbClr val="333333"/>
                </a:solidFill>
                <a:latin typeface="Calibri" panose="020F0502020204030204" pitchFamily="34" charset="0"/>
                <a:cs typeface="Calibri" panose="020F0502020204030204" pitchFamily="34" charset="0"/>
              </a:rPr>
              <a:t>.</a:t>
            </a:r>
          </a:p>
          <a:p>
            <a:pPr defTabSz="361950">
              <a:lnSpc>
                <a:spcPct val="120000"/>
              </a:lnSpc>
              <a:buClr>
                <a:srgbClr val="F9B200"/>
              </a:buClr>
            </a:pPr>
            <a:r>
              <a:rPr lang="en-US" sz="8000" dirty="0">
                <a:solidFill>
                  <a:srgbClr val="333333"/>
                </a:solidFill>
                <a:latin typeface="Calibri" panose="020F0502020204030204" pitchFamily="34" charset="0"/>
                <a:cs typeface="Calibri" panose="020F0502020204030204" pitchFamily="34" charset="0"/>
              </a:rPr>
              <a:t>Development of </a:t>
            </a:r>
            <a:r>
              <a:rPr lang="en-US" sz="8000" b="1" dirty="0">
                <a:solidFill>
                  <a:srgbClr val="F9B200"/>
                </a:solidFill>
                <a:latin typeface="Calibri" panose="020F0502020204030204" pitchFamily="34" charset="0"/>
                <a:cs typeface="Calibri" panose="020F0502020204030204" pitchFamily="34" charset="0"/>
              </a:rPr>
              <a:t>training from a practical methodology</a:t>
            </a:r>
            <a:r>
              <a:rPr lang="en-US" sz="8000" dirty="0">
                <a:solidFill>
                  <a:srgbClr val="333333"/>
                </a:solidFill>
                <a:latin typeface="Calibri" panose="020F0502020204030204" pitchFamily="34" charset="0"/>
                <a:cs typeface="Calibri" panose="020F0502020204030204" pitchFamily="34" charset="0"/>
              </a:rPr>
              <a:t>, making large use of</a:t>
            </a:r>
            <a:r>
              <a:rPr lang="en-US" sz="8000" b="1" dirty="0">
                <a:solidFill>
                  <a:srgbClr val="333333"/>
                </a:solidFill>
                <a:latin typeface="Calibri" panose="020F0502020204030204" pitchFamily="34" charset="0"/>
                <a:cs typeface="Calibri" panose="020F0502020204030204" pitchFamily="34" charset="0"/>
              </a:rPr>
              <a:t> </a:t>
            </a:r>
            <a:r>
              <a:rPr lang="en-US" sz="8000" b="1" i="1" dirty="0">
                <a:solidFill>
                  <a:srgbClr val="F9B200"/>
                </a:solidFill>
                <a:latin typeface="Calibri" panose="020F0502020204030204" pitchFamily="34" charset="0"/>
                <a:cs typeface="Calibri" panose="020F0502020204030204" pitchFamily="34" charset="0"/>
              </a:rPr>
              <a:t>use-cases</a:t>
            </a:r>
            <a:r>
              <a:rPr lang="en-US" sz="8000" dirty="0">
                <a:solidFill>
                  <a:srgbClr val="333333"/>
                </a:solidFill>
                <a:latin typeface="Calibri" panose="020F0502020204030204" pitchFamily="34" charset="0"/>
                <a:cs typeface="Calibri" panose="020F0502020204030204" pitchFamily="34" charset="0"/>
              </a:rPr>
              <a:t>, letting users utilize the software directly within their local environment, thus achieving a </a:t>
            </a:r>
            <a:r>
              <a:rPr lang="en-US" sz="8000" b="1" dirty="0">
                <a:solidFill>
                  <a:srgbClr val="F9B200"/>
                </a:solidFill>
                <a:latin typeface="Calibri" panose="020F0502020204030204" pitchFamily="34" charset="0"/>
                <a:cs typeface="Calibri" panose="020F0502020204030204" pitchFamily="34" charset="0"/>
              </a:rPr>
              <a:t>tailored solution to users local challenges</a:t>
            </a:r>
            <a:r>
              <a:rPr lang="en-US" sz="8000" dirty="0">
                <a:solidFill>
                  <a:srgbClr val="333333"/>
                </a:solidFill>
                <a:latin typeface="Calibri" panose="020F0502020204030204" pitchFamily="34" charset="0"/>
                <a:cs typeface="Calibri" panose="020F0502020204030204" pitchFamily="34" charset="0"/>
              </a:rPr>
              <a:t>.</a:t>
            </a:r>
          </a:p>
          <a:p>
            <a:pPr marL="0" indent="0">
              <a:buFont typeface="Arial" panose="020B0604020202020204" pitchFamily="34" charset="0"/>
              <a:buNone/>
            </a:pPr>
            <a:endParaRPr lang="es-ES" dirty="0">
              <a:latin typeface="+mj-lt"/>
            </a:endParaRPr>
          </a:p>
        </p:txBody>
      </p:sp>
      <p:sp>
        <p:nvSpPr>
          <p:cNvPr id="10" name="Titre 1">
            <a:extLst>
              <a:ext uri="{FF2B5EF4-FFF2-40B4-BE49-F238E27FC236}">
                <a16:creationId xmlns:a16="http://schemas.microsoft.com/office/drawing/2014/main" id="{79EB82E4-F79A-4F48-9452-805A33A7F94C}"/>
              </a:ext>
            </a:extLst>
          </p:cNvPr>
          <p:cNvSpPr txBox="1">
            <a:spLocks/>
          </p:cNvSpPr>
          <p:nvPr userDrawn="1"/>
        </p:nvSpPr>
        <p:spPr>
          <a:xfrm>
            <a:off x="4617491" y="970528"/>
            <a:ext cx="2929727"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rgbClr val="F9B200"/>
                </a:solidFill>
                <a:latin typeface="Calibri" panose="020F0502020204030204" pitchFamily="34" charset="0"/>
                <a:cs typeface="Calibri" panose="020F0502020204030204" pitchFamily="34" charset="0"/>
              </a:rPr>
              <a:t>Solutions</a:t>
            </a:r>
          </a:p>
        </p:txBody>
      </p:sp>
      <p:sp>
        <p:nvSpPr>
          <p:cNvPr id="11" name="Rectángulo 15">
            <a:extLst>
              <a:ext uri="{FF2B5EF4-FFF2-40B4-BE49-F238E27FC236}">
                <a16:creationId xmlns:a16="http://schemas.microsoft.com/office/drawing/2014/main" id="{6FE9C03D-2F0B-480F-A7AA-44C05405FD2E}"/>
              </a:ext>
            </a:extLst>
          </p:cNvPr>
          <p:cNvSpPr/>
          <p:nvPr userDrawn="1"/>
        </p:nvSpPr>
        <p:spPr>
          <a:xfrm>
            <a:off x="1266749" y="4700110"/>
            <a:ext cx="3122594" cy="707886"/>
          </a:xfrm>
          <a:prstGeom prst="rect">
            <a:avLst/>
          </a:prstGeom>
        </p:spPr>
        <p:txBody>
          <a:bodyPr wrap="square">
            <a:spAutoFit/>
          </a:bodyPr>
          <a:lstStyle/>
          <a:p>
            <a:pPr algn="r">
              <a:buClr>
                <a:srgbClr val="004268"/>
              </a:buClr>
            </a:pPr>
            <a:r>
              <a:rPr lang="en-IE" sz="2000" dirty="0">
                <a:solidFill>
                  <a:srgbClr val="333333"/>
                </a:solidFill>
                <a:latin typeface="Calibri" panose="020F0502020204030204" pitchFamily="34" charset="0"/>
                <a:cs typeface="Calibri" panose="020F0502020204030204" pitchFamily="34" charset="0"/>
              </a:rPr>
              <a:t>Integration of SHIP in existing industrial processes</a:t>
            </a:r>
          </a:p>
        </p:txBody>
      </p:sp>
      <p:sp>
        <p:nvSpPr>
          <p:cNvPr id="12" name="Rectángulo 14">
            <a:extLst>
              <a:ext uri="{FF2B5EF4-FFF2-40B4-BE49-F238E27FC236}">
                <a16:creationId xmlns:a16="http://schemas.microsoft.com/office/drawing/2014/main" id="{98829DAC-DEBE-41B9-B464-B78DCEAE02E2}"/>
              </a:ext>
            </a:extLst>
          </p:cNvPr>
          <p:cNvSpPr/>
          <p:nvPr userDrawn="1"/>
        </p:nvSpPr>
        <p:spPr>
          <a:xfrm>
            <a:off x="117682" y="3528923"/>
            <a:ext cx="2063011" cy="707886"/>
          </a:xfrm>
          <a:prstGeom prst="rect">
            <a:avLst/>
          </a:prstGeom>
        </p:spPr>
        <p:txBody>
          <a:bodyPr wrap="square">
            <a:spAutoFit/>
          </a:bodyPr>
          <a:lstStyle/>
          <a:p>
            <a:pPr algn="r">
              <a:buClr>
                <a:srgbClr val="004268"/>
              </a:buClr>
            </a:pPr>
            <a:r>
              <a:rPr lang="en-IE" sz="2000" dirty="0">
                <a:solidFill>
                  <a:srgbClr val="333333"/>
                </a:solidFill>
                <a:latin typeface="Calibri" panose="020F0502020204030204" pitchFamily="34" charset="0"/>
                <a:cs typeface="Calibri" panose="020F0502020204030204" pitchFamily="34" charset="0"/>
              </a:rPr>
              <a:t>Economic competitiveness</a:t>
            </a:r>
          </a:p>
        </p:txBody>
      </p:sp>
      <p:pic>
        <p:nvPicPr>
          <p:cNvPr id="13" name="Picture 12" descr="A picture containing drawing, food&#10;&#10;Description automatically generated">
            <a:extLst>
              <a:ext uri="{FF2B5EF4-FFF2-40B4-BE49-F238E27FC236}">
                <a16:creationId xmlns:a16="http://schemas.microsoft.com/office/drawing/2014/main" id="{E1089612-0D02-4A67-8B5B-BFFE86D3F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937" y="1923819"/>
            <a:ext cx="1600989" cy="160510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837ABB6-ADA4-4761-BC1E-9AAB1E4999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3864" y="2387134"/>
            <a:ext cx="2277722" cy="2283578"/>
          </a:xfrm>
          <a:prstGeom prst="rect">
            <a:avLst/>
          </a:prstGeom>
        </p:spPr>
      </p:pic>
      <p:sp>
        <p:nvSpPr>
          <p:cNvPr id="15" name="TextBox 14">
            <a:extLst>
              <a:ext uri="{FF2B5EF4-FFF2-40B4-BE49-F238E27FC236}">
                <a16:creationId xmlns:a16="http://schemas.microsoft.com/office/drawing/2014/main" id="{D9B6B373-A22A-491C-BE7A-EA3E2E5B9C4E}"/>
              </a:ext>
            </a:extLst>
          </p:cNvPr>
          <p:cNvSpPr txBox="1"/>
          <p:nvPr userDrawn="1"/>
        </p:nvSpPr>
        <p:spPr>
          <a:xfrm>
            <a:off x="4021090" y="857112"/>
            <a:ext cx="7488220" cy="646331"/>
          </a:xfrm>
          <a:prstGeom prst="rect">
            <a:avLst/>
          </a:prstGeom>
          <a:noFill/>
        </p:spPr>
        <p:txBody>
          <a:bodyPr wrap="square" rtlCol="0">
            <a:spAutoFit/>
          </a:bodyPr>
          <a:lstStyle/>
          <a:p>
            <a:pPr algn="r"/>
            <a:r>
              <a:rPr lang="fr-FR" sz="3600" b="1" dirty="0">
                <a:solidFill>
                  <a:srgbClr val="F9B200"/>
                </a:solidFill>
              </a:rPr>
              <a:t>Project</a:t>
            </a:r>
            <a:endParaRPr lang="en-IE" sz="3600" b="1" dirty="0">
              <a:solidFill>
                <a:srgbClr val="F9B200"/>
              </a:solidFill>
            </a:endParaRPr>
          </a:p>
        </p:txBody>
      </p:sp>
      <p:sp>
        <p:nvSpPr>
          <p:cNvPr id="16" name="Title 1">
            <a:extLst>
              <a:ext uri="{FF2B5EF4-FFF2-40B4-BE49-F238E27FC236}">
                <a16:creationId xmlns:a16="http://schemas.microsoft.com/office/drawing/2014/main" id="{C5EF5085-5CBB-4F4A-90A2-1742A4087A00}"/>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E4D46B92-8B35-4D16-A841-43DF979DB84A}"/>
              </a:ext>
            </a:extLst>
          </p:cNvPr>
          <p:cNvSpPr/>
          <p:nvPr userDrawn="1"/>
        </p:nvSpPr>
        <p:spPr>
          <a:xfrm>
            <a:off x="397565" y="6365029"/>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20" name="Slide Number Placeholder 5">
            <a:extLst>
              <a:ext uri="{FF2B5EF4-FFF2-40B4-BE49-F238E27FC236}">
                <a16:creationId xmlns:a16="http://schemas.microsoft.com/office/drawing/2014/main" id="{33F4EB52-5096-4CA1-85FE-235826ECE103}"/>
              </a:ext>
            </a:extLst>
          </p:cNvPr>
          <p:cNvSpPr txBox="1">
            <a:spLocks/>
          </p:cNvSpPr>
          <p:nvPr userDrawn="1"/>
        </p:nvSpPr>
        <p:spPr>
          <a:xfrm>
            <a:off x="9266208" y="630470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40011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875B27F-3366-4C75-A40B-7529204D47FF}"/>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CA96B17C-0E1F-4975-A5C9-1982047D12B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9F88FB2-8C32-4075-83D9-CD279F3B01BE}"/>
              </a:ext>
            </a:extLst>
          </p:cNvPr>
          <p:cNvSpPr>
            <a:spLocks noGrp="1"/>
          </p:cNvSpPr>
          <p:nvPr>
            <p:ph type="sldNum" sz="quarter" idx="12"/>
          </p:nvPr>
        </p:nvSpPr>
        <p:spPr/>
        <p:txBody>
          <a:bodyPr/>
          <a:lstStyle/>
          <a:p>
            <a:fld id="{837BD54B-E92B-48D5-8440-1D6FC5D1A4B2}" type="slidenum">
              <a:rPr lang="en-IE" smtClean="0"/>
              <a:pPr/>
              <a:t>‹#›</a:t>
            </a:fld>
            <a:endParaRPr lang="en-IE" dirty="0"/>
          </a:p>
        </p:txBody>
      </p:sp>
      <p:pic>
        <p:nvPicPr>
          <p:cNvPr id="6" name="Picture 5">
            <a:extLst>
              <a:ext uri="{FF2B5EF4-FFF2-40B4-BE49-F238E27FC236}">
                <a16:creationId xmlns:a16="http://schemas.microsoft.com/office/drawing/2014/main" id="{8660B91B-02E8-418B-BC20-8E3BFC08E8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5486" y="1176207"/>
            <a:ext cx="1644465" cy="671177"/>
          </a:xfrm>
          <a:prstGeom prst="rect">
            <a:avLst/>
          </a:prstGeom>
        </p:spPr>
      </p:pic>
      <p:pic>
        <p:nvPicPr>
          <p:cNvPr id="7" name="Picture 6">
            <a:extLst>
              <a:ext uri="{FF2B5EF4-FFF2-40B4-BE49-F238E27FC236}">
                <a16:creationId xmlns:a16="http://schemas.microsoft.com/office/drawing/2014/main" id="{ADA84EE7-8113-4105-B62A-CCEFF0D1FA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093" t="29051" r="20712" b="28606"/>
          <a:stretch/>
        </p:blipFill>
        <p:spPr>
          <a:xfrm>
            <a:off x="1765711" y="4427039"/>
            <a:ext cx="812832" cy="418103"/>
          </a:xfrm>
          <a:prstGeom prst="rect">
            <a:avLst/>
          </a:prstGeom>
        </p:spPr>
      </p:pic>
      <p:sp>
        <p:nvSpPr>
          <p:cNvPr id="8" name="Oval 7">
            <a:extLst>
              <a:ext uri="{FF2B5EF4-FFF2-40B4-BE49-F238E27FC236}">
                <a16:creationId xmlns:a16="http://schemas.microsoft.com/office/drawing/2014/main" id="{6CB51358-05AA-4456-9B17-EB35B5B22F28}"/>
              </a:ext>
            </a:extLst>
          </p:cNvPr>
          <p:cNvSpPr/>
          <p:nvPr userDrawn="1"/>
        </p:nvSpPr>
        <p:spPr>
          <a:xfrm>
            <a:off x="900989" y="3798414"/>
            <a:ext cx="1954473" cy="19183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a:extLst>
              <a:ext uri="{FF2B5EF4-FFF2-40B4-BE49-F238E27FC236}">
                <a16:creationId xmlns:a16="http://schemas.microsoft.com/office/drawing/2014/main" id="{4A8513E7-9913-4BF8-B419-B4447A0BD4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8280" y="4026266"/>
            <a:ext cx="2054694" cy="731069"/>
          </a:xfrm>
          <a:prstGeom prst="rect">
            <a:avLst/>
          </a:prstGeom>
        </p:spPr>
      </p:pic>
      <p:pic>
        <p:nvPicPr>
          <p:cNvPr id="10" name="Picture 9">
            <a:extLst>
              <a:ext uri="{FF2B5EF4-FFF2-40B4-BE49-F238E27FC236}">
                <a16:creationId xmlns:a16="http://schemas.microsoft.com/office/drawing/2014/main" id="{A7267434-3357-442A-8248-F072486974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11641" y="3993815"/>
            <a:ext cx="663979" cy="763520"/>
          </a:xfrm>
          <a:prstGeom prst="rect">
            <a:avLst/>
          </a:prstGeom>
        </p:spPr>
      </p:pic>
      <p:pic>
        <p:nvPicPr>
          <p:cNvPr id="11" name="Picture 10">
            <a:extLst>
              <a:ext uri="{FF2B5EF4-FFF2-40B4-BE49-F238E27FC236}">
                <a16:creationId xmlns:a16="http://schemas.microsoft.com/office/drawing/2014/main" id="{06FA9E0E-4F80-4043-A5EB-9171C8CC73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65486" y="2153302"/>
            <a:ext cx="2183349" cy="478136"/>
          </a:xfrm>
          <a:prstGeom prst="rect">
            <a:avLst/>
          </a:prstGeom>
        </p:spPr>
      </p:pic>
      <p:pic>
        <p:nvPicPr>
          <p:cNvPr id="12" name="Picture 11">
            <a:extLst>
              <a:ext uri="{FF2B5EF4-FFF2-40B4-BE49-F238E27FC236}">
                <a16:creationId xmlns:a16="http://schemas.microsoft.com/office/drawing/2014/main" id="{A15BCD59-D06C-4929-99D5-0322B7E9071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825219" y="2117434"/>
            <a:ext cx="2301765" cy="502915"/>
          </a:xfrm>
          <a:prstGeom prst="rect">
            <a:avLst/>
          </a:prstGeom>
        </p:spPr>
      </p:pic>
      <p:pic>
        <p:nvPicPr>
          <p:cNvPr id="13" name="Picture 12">
            <a:extLst>
              <a:ext uri="{FF2B5EF4-FFF2-40B4-BE49-F238E27FC236}">
                <a16:creationId xmlns:a16="http://schemas.microsoft.com/office/drawing/2014/main" id="{DF98882C-9A80-4568-8DDC-1165CE30EAE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74188" y="2153302"/>
            <a:ext cx="1200984" cy="554882"/>
          </a:xfrm>
          <a:prstGeom prst="rect">
            <a:avLst/>
          </a:prstGeom>
        </p:spPr>
      </p:pic>
      <p:sp>
        <p:nvSpPr>
          <p:cNvPr id="14" name="Oval 13">
            <a:extLst>
              <a:ext uri="{FF2B5EF4-FFF2-40B4-BE49-F238E27FC236}">
                <a16:creationId xmlns:a16="http://schemas.microsoft.com/office/drawing/2014/main" id="{736FAEB2-2CB6-48BB-9F7B-D3D1BA80B802}"/>
              </a:ext>
            </a:extLst>
          </p:cNvPr>
          <p:cNvSpPr/>
          <p:nvPr userDrawn="1"/>
        </p:nvSpPr>
        <p:spPr>
          <a:xfrm>
            <a:off x="6810375" y="3428156"/>
            <a:ext cx="1819688" cy="1794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4440E3DF-5F6F-4EAE-A19A-B7F411AA086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85778" y="3157859"/>
            <a:ext cx="708236" cy="577747"/>
          </a:xfrm>
          <a:prstGeom prst="rect">
            <a:avLst/>
          </a:prstGeom>
        </p:spPr>
      </p:pic>
      <p:pic>
        <p:nvPicPr>
          <p:cNvPr id="16" name="Picture 15">
            <a:extLst>
              <a:ext uri="{FF2B5EF4-FFF2-40B4-BE49-F238E27FC236}">
                <a16:creationId xmlns:a16="http://schemas.microsoft.com/office/drawing/2014/main" id="{506CB857-3F1E-47D1-AC3C-D893E31000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71404" y="3157859"/>
            <a:ext cx="1146959" cy="512309"/>
          </a:xfrm>
          <a:prstGeom prst="rect">
            <a:avLst/>
          </a:prstGeom>
        </p:spPr>
      </p:pic>
      <p:pic>
        <p:nvPicPr>
          <p:cNvPr id="17" name="Picture 16">
            <a:extLst>
              <a:ext uri="{FF2B5EF4-FFF2-40B4-BE49-F238E27FC236}">
                <a16:creationId xmlns:a16="http://schemas.microsoft.com/office/drawing/2014/main" id="{2015651E-894B-47DD-ACCA-A54555FF1AF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01956" y="3047083"/>
            <a:ext cx="936473" cy="690255"/>
          </a:xfrm>
          <a:prstGeom prst="rect">
            <a:avLst/>
          </a:prstGeom>
        </p:spPr>
      </p:pic>
      <p:pic>
        <p:nvPicPr>
          <p:cNvPr id="18" name="Picture 17">
            <a:extLst>
              <a:ext uri="{FF2B5EF4-FFF2-40B4-BE49-F238E27FC236}">
                <a16:creationId xmlns:a16="http://schemas.microsoft.com/office/drawing/2014/main" id="{C86E616E-DF15-4D8B-BA1B-30FEDFCC45E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495958" y="4909123"/>
            <a:ext cx="1756055" cy="802478"/>
          </a:xfrm>
          <a:prstGeom prst="rect">
            <a:avLst/>
          </a:prstGeom>
        </p:spPr>
      </p:pic>
      <p:pic>
        <p:nvPicPr>
          <p:cNvPr id="19" name="Imagen 8" descr="Imagen que contiene objeto, reloj, firmar&#10;&#10;Descripción generada automáticamente">
            <a:extLst>
              <a:ext uri="{FF2B5EF4-FFF2-40B4-BE49-F238E27FC236}">
                <a16:creationId xmlns:a16="http://schemas.microsoft.com/office/drawing/2014/main" id="{C9622738-D4FA-437D-A7BA-4B6E8DD75A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724371" y="3178226"/>
            <a:ext cx="1099166" cy="549583"/>
          </a:xfrm>
          <a:prstGeom prst="rect">
            <a:avLst/>
          </a:prstGeom>
        </p:spPr>
      </p:pic>
      <p:sp>
        <p:nvSpPr>
          <p:cNvPr id="20" name="TextBox 19">
            <a:extLst>
              <a:ext uri="{FF2B5EF4-FFF2-40B4-BE49-F238E27FC236}">
                <a16:creationId xmlns:a16="http://schemas.microsoft.com/office/drawing/2014/main" id="{51314673-AD5E-4428-80FF-1B922E535FA9}"/>
              </a:ext>
            </a:extLst>
          </p:cNvPr>
          <p:cNvSpPr txBox="1"/>
          <p:nvPr userDrawn="1"/>
        </p:nvSpPr>
        <p:spPr>
          <a:xfrm>
            <a:off x="8119068" y="857112"/>
            <a:ext cx="3390242" cy="646331"/>
          </a:xfrm>
          <a:prstGeom prst="rect">
            <a:avLst/>
          </a:prstGeom>
          <a:noFill/>
        </p:spPr>
        <p:txBody>
          <a:bodyPr wrap="square" rtlCol="0">
            <a:spAutoFit/>
          </a:bodyPr>
          <a:lstStyle/>
          <a:p>
            <a:pPr algn="r"/>
            <a:r>
              <a:rPr lang="fr-FR" sz="3600" b="1" dirty="0">
                <a:solidFill>
                  <a:srgbClr val="F9B200"/>
                </a:solidFill>
              </a:rPr>
              <a:t>Partners</a:t>
            </a:r>
            <a:endParaRPr lang="en-IE" sz="3600" b="1" dirty="0">
              <a:solidFill>
                <a:srgbClr val="F9B200"/>
              </a:solidFill>
            </a:endParaRPr>
          </a:p>
        </p:txBody>
      </p:sp>
      <p:pic>
        <p:nvPicPr>
          <p:cNvPr id="21" name="Picture 20">
            <a:extLst>
              <a:ext uri="{FF2B5EF4-FFF2-40B4-BE49-F238E27FC236}">
                <a16:creationId xmlns:a16="http://schemas.microsoft.com/office/drawing/2014/main" id="{2EC3A66F-9B26-46A9-BE52-21F5C0AABE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18685" y="4084558"/>
            <a:ext cx="1373054" cy="502915"/>
          </a:xfrm>
          <a:prstGeom prst="rect">
            <a:avLst/>
          </a:prstGeom>
        </p:spPr>
      </p:pic>
      <p:pic>
        <p:nvPicPr>
          <p:cNvPr id="22" name="Picture 21">
            <a:extLst>
              <a:ext uri="{FF2B5EF4-FFF2-40B4-BE49-F238E27FC236}">
                <a16:creationId xmlns:a16="http://schemas.microsoft.com/office/drawing/2014/main" id="{49F48322-A9B1-4CA1-996B-273FFA201D3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2501" t="29496" r="22434" b="30223"/>
          <a:stretch/>
        </p:blipFill>
        <p:spPr>
          <a:xfrm>
            <a:off x="7917662" y="4129666"/>
            <a:ext cx="1146960" cy="593155"/>
          </a:xfrm>
          <a:prstGeom prst="rect">
            <a:avLst/>
          </a:prstGeom>
        </p:spPr>
      </p:pic>
      <p:pic>
        <p:nvPicPr>
          <p:cNvPr id="23" name="Picture 22">
            <a:extLst>
              <a:ext uri="{FF2B5EF4-FFF2-40B4-BE49-F238E27FC236}">
                <a16:creationId xmlns:a16="http://schemas.microsoft.com/office/drawing/2014/main" id="{D896B14D-85C7-4413-BB5B-18EC878F6DE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329047" y="3918376"/>
            <a:ext cx="1533708" cy="828822"/>
          </a:xfrm>
          <a:prstGeom prst="rect">
            <a:avLst/>
          </a:prstGeom>
        </p:spPr>
      </p:pic>
      <p:sp>
        <p:nvSpPr>
          <p:cNvPr id="24" name="Rectangle: Rounded Corners 23">
            <a:extLst>
              <a:ext uri="{FF2B5EF4-FFF2-40B4-BE49-F238E27FC236}">
                <a16:creationId xmlns:a16="http://schemas.microsoft.com/office/drawing/2014/main" id="{9954596D-8DB7-49B2-9EDF-EF5E5090DE24}"/>
              </a:ext>
            </a:extLst>
          </p:cNvPr>
          <p:cNvSpPr/>
          <p:nvPr userDrawn="1"/>
        </p:nvSpPr>
        <p:spPr>
          <a:xfrm>
            <a:off x="-200967" y="1202541"/>
            <a:ext cx="4234839" cy="648099"/>
          </a:xfrm>
          <a:prstGeom prst="roundRect">
            <a:avLst/>
          </a:prstGeom>
          <a:solidFill>
            <a:schemeClr val="bg2"/>
          </a:solidFill>
          <a:ln>
            <a:noFill/>
          </a:ln>
          <a:effectLst>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 </a:t>
            </a:r>
            <a:endParaRPr lang="en-GB" dirty="0"/>
          </a:p>
        </p:txBody>
      </p:sp>
      <p:sp>
        <p:nvSpPr>
          <p:cNvPr id="25" name="Rectangle: Rounded Corners 24">
            <a:extLst>
              <a:ext uri="{FF2B5EF4-FFF2-40B4-BE49-F238E27FC236}">
                <a16:creationId xmlns:a16="http://schemas.microsoft.com/office/drawing/2014/main" id="{641DFD64-CE17-4CF5-B220-1F66F9AD5092}"/>
              </a:ext>
            </a:extLst>
          </p:cNvPr>
          <p:cNvSpPr/>
          <p:nvPr userDrawn="1"/>
        </p:nvSpPr>
        <p:spPr>
          <a:xfrm>
            <a:off x="-271304" y="2153302"/>
            <a:ext cx="4305178" cy="6481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BBC5B9C0-48A8-432A-8CD7-C04ABAC22A16}"/>
              </a:ext>
            </a:extLst>
          </p:cNvPr>
          <p:cNvSpPr/>
          <p:nvPr userDrawn="1"/>
        </p:nvSpPr>
        <p:spPr>
          <a:xfrm>
            <a:off x="-130629" y="3105911"/>
            <a:ext cx="4164501" cy="64810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38C3E229-3BF5-470E-A576-562351DD4D8D}"/>
              </a:ext>
            </a:extLst>
          </p:cNvPr>
          <p:cNvSpPr/>
          <p:nvPr userDrawn="1"/>
        </p:nvSpPr>
        <p:spPr>
          <a:xfrm>
            <a:off x="-130629" y="4060128"/>
            <a:ext cx="4164503" cy="6532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5E9DC269-162E-4B2C-B290-7843500CA79C}"/>
              </a:ext>
            </a:extLst>
          </p:cNvPr>
          <p:cNvSpPr/>
          <p:nvPr userDrawn="1"/>
        </p:nvSpPr>
        <p:spPr>
          <a:xfrm>
            <a:off x="-130629" y="5019066"/>
            <a:ext cx="4154331" cy="653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lide Number Placeholder 2">
            <a:extLst>
              <a:ext uri="{FF2B5EF4-FFF2-40B4-BE49-F238E27FC236}">
                <a16:creationId xmlns:a16="http://schemas.microsoft.com/office/drawing/2014/main" id="{B5B98DA1-F7B8-4FED-93CD-33C01BEF3363}"/>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30" name="TextBox 29">
            <a:extLst>
              <a:ext uri="{FF2B5EF4-FFF2-40B4-BE49-F238E27FC236}">
                <a16:creationId xmlns:a16="http://schemas.microsoft.com/office/drawing/2014/main" id="{2BF99AF7-938D-4FF7-B870-6FA89F875F3B}"/>
              </a:ext>
            </a:extLst>
          </p:cNvPr>
          <p:cNvSpPr txBox="1"/>
          <p:nvPr userDrawn="1"/>
        </p:nvSpPr>
        <p:spPr>
          <a:xfrm>
            <a:off x="608582" y="1267236"/>
            <a:ext cx="3276600" cy="461665"/>
          </a:xfrm>
          <a:prstGeom prst="rect">
            <a:avLst/>
          </a:prstGeom>
          <a:noFill/>
        </p:spPr>
        <p:txBody>
          <a:bodyPr wrap="square" rtlCol="0">
            <a:spAutoFit/>
          </a:bodyPr>
          <a:lstStyle/>
          <a:p>
            <a:pPr algn="r">
              <a:buClr>
                <a:srgbClr val="F9B200"/>
              </a:buClr>
            </a:pPr>
            <a:r>
              <a:rPr lang="fr-FR" sz="2400" b="1" dirty="0">
                <a:solidFill>
                  <a:srgbClr val="333333"/>
                </a:solidFill>
              </a:rPr>
              <a:t>Coordination</a:t>
            </a:r>
          </a:p>
        </p:txBody>
      </p:sp>
      <p:sp>
        <p:nvSpPr>
          <p:cNvPr id="31" name="TextBox 30">
            <a:extLst>
              <a:ext uri="{FF2B5EF4-FFF2-40B4-BE49-F238E27FC236}">
                <a16:creationId xmlns:a16="http://schemas.microsoft.com/office/drawing/2014/main" id="{1BA4CAE9-E676-466B-AD58-26BF59404823}"/>
              </a:ext>
            </a:extLst>
          </p:cNvPr>
          <p:cNvSpPr txBox="1"/>
          <p:nvPr userDrawn="1"/>
        </p:nvSpPr>
        <p:spPr>
          <a:xfrm>
            <a:off x="107164" y="2246519"/>
            <a:ext cx="4072774" cy="461665"/>
          </a:xfrm>
          <a:prstGeom prst="rect">
            <a:avLst/>
          </a:prstGeom>
          <a:noFill/>
        </p:spPr>
        <p:txBody>
          <a:bodyPr wrap="square" rtlCol="0">
            <a:spAutoFit/>
          </a:bodyPr>
          <a:lstStyle/>
          <a:p>
            <a:pPr>
              <a:buClr>
                <a:srgbClr val="F9B200"/>
              </a:buClr>
            </a:pPr>
            <a:r>
              <a:rPr lang="fr-FR" sz="2400" b="1" dirty="0">
                <a:solidFill>
                  <a:srgbClr val="333333"/>
                </a:solidFill>
              </a:rPr>
              <a:t>Solar technologies providers</a:t>
            </a:r>
          </a:p>
        </p:txBody>
      </p:sp>
      <p:sp>
        <p:nvSpPr>
          <p:cNvPr id="32" name="TextBox 31">
            <a:extLst>
              <a:ext uri="{FF2B5EF4-FFF2-40B4-BE49-F238E27FC236}">
                <a16:creationId xmlns:a16="http://schemas.microsoft.com/office/drawing/2014/main" id="{15BE8F0C-AF55-4B1A-949D-F3821828A610}"/>
              </a:ext>
            </a:extLst>
          </p:cNvPr>
          <p:cNvSpPr txBox="1"/>
          <p:nvPr userDrawn="1"/>
        </p:nvSpPr>
        <p:spPr>
          <a:xfrm>
            <a:off x="559229" y="3198159"/>
            <a:ext cx="3276600" cy="461665"/>
          </a:xfrm>
          <a:prstGeom prst="rect">
            <a:avLst/>
          </a:prstGeom>
          <a:noFill/>
        </p:spPr>
        <p:txBody>
          <a:bodyPr wrap="square" rtlCol="0">
            <a:spAutoFit/>
          </a:bodyPr>
          <a:lstStyle/>
          <a:p>
            <a:pPr algn="r">
              <a:buClr>
                <a:srgbClr val="F9B200"/>
              </a:buClr>
            </a:pPr>
            <a:r>
              <a:rPr lang="fr-FR" sz="2400" b="1" dirty="0">
                <a:solidFill>
                  <a:srgbClr val="333333"/>
                </a:solidFill>
              </a:rPr>
              <a:t>R&amp;D and consulting</a:t>
            </a:r>
          </a:p>
        </p:txBody>
      </p:sp>
      <p:sp>
        <p:nvSpPr>
          <p:cNvPr id="33" name="TextBox 32">
            <a:extLst>
              <a:ext uri="{FF2B5EF4-FFF2-40B4-BE49-F238E27FC236}">
                <a16:creationId xmlns:a16="http://schemas.microsoft.com/office/drawing/2014/main" id="{9F3D59A9-1FD0-42AE-9DFF-89EB7F85B1B1}"/>
              </a:ext>
            </a:extLst>
          </p:cNvPr>
          <p:cNvSpPr txBox="1"/>
          <p:nvPr userDrawn="1"/>
        </p:nvSpPr>
        <p:spPr>
          <a:xfrm>
            <a:off x="591614" y="4142197"/>
            <a:ext cx="3276600" cy="461665"/>
          </a:xfrm>
          <a:prstGeom prst="rect">
            <a:avLst/>
          </a:prstGeom>
          <a:noFill/>
        </p:spPr>
        <p:txBody>
          <a:bodyPr wrap="square" rtlCol="0">
            <a:spAutoFit/>
          </a:bodyPr>
          <a:lstStyle/>
          <a:p>
            <a:pPr algn="r">
              <a:buClr>
                <a:srgbClr val="F9B200"/>
              </a:buClr>
            </a:pPr>
            <a:r>
              <a:rPr lang="fr-FR" sz="2400" b="1" dirty="0">
                <a:solidFill>
                  <a:srgbClr val="333333"/>
                </a:solidFill>
              </a:rPr>
              <a:t>Agro-</a:t>
            </a:r>
            <a:r>
              <a:rPr lang="fr-FR" sz="2400" b="1" dirty="0" err="1">
                <a:solidFill>
                  <a:srgbClr val="333333"/>
                </a:solidFill>
              </a:rPr>
              <a:t>food</a:t>
            </a:r>
            <a:r>
              <a:rPr lang="fr-FR" sz="2400" b="1" dirty="0">
                <a:solidFill>
                  <a:srgbClr val="333333"/>
                </a:solidFill>
              </a:rPr>
              <a:t> </a:t>
            </a:r>
            <a:r>
              <a:rPr lang="fr-FR" sz="2400" b="1" dirty="0" err="1">
                <a:solidFill>
                  <a:srgbClr val="333333"/>
                </a:solidFill>
              </a:rPr>
              <a:t>field</a:t>
            </a:r>
            <a:r>
              <a:rPr lang="fr-FR" sz="2400" b="1" dirty="0">
                <a:solidFill>
                  <a:srgbClr val="333333"/>
                </a:solidFill>
              </a:rPr>
              <a:t> experts</a:t>
            </a:r>
          </a:p>
        </p:txBody>
      </p:sp>
      <p:sp>
        <p:nvSpPr>
          <p:cNvPr id="34" name="TextBox 33">
            <a:extLst>
              <a:ext uri="{FF2B5EF4-FFF2-40B4-BE49-F238E27FC236}">
                <a16:creationId xmlns:a16="http://schemas.microsoft.com/office/drawing/2014/main" id="{2451A907-1317-47F9-B8B9-BF78187115E8}"/>
              </a:ext>
            </a:extLst>
          </p:cNvPr>
          <p:cNvSpPr txBox="1"/>
          <p:nvPr userDrawn="1"/>
        </p:nvSpPr>
        <p:spPr>
          <a:xfrm>
            <a:off x="401920" y="5058988"/>
            <a:ext cx="3483262" cy="461665"/>
          </a:xfrm>
          <a:prstGeom prst="rect">
            <a:avLst/>
          </a:prstGeom>
          <a:noFill/>
        </p:spPr>
        <p:txBody>
          <a:bodyPr wrap="square" rtlCol="0">
            <a:spAutoFit/>
          </a:bodyPr>
          <a:lstStyle/>
          <a:p>
            <a:pPr algn="r">
              <a:buClr>
                <a:srgbClr val="F9B200"/>
              </a:buClr>
            </a:pPr>
            <a:r>
              <a:rPr lang="fr-FR" sz="2400" b="1" dirty="0">
                <a:solidFill>
                  <a:srgbClr val="333333"/>
                </a:solidFill>
              </a:rPr>
              <a:t>Dissemination &amp; Training</a:t>
            </a:r>
          </a:p>
        </p:txBody>
      </p:sp>
      <p:pic>
        <p:nvPicPr>
          <p:cNvPr id="35" name="Picture 34" descr="A picture containing drawing&#10;&#10;Description automatically generated">
            <a:extLst>
              <a:ext uri="{FF2B5EF4-FFF2-40B4-BE49-F238E27FC236}">
                <a16:creationId xmlns:a16="http://schemas.microsoft.com/office/drawing/2014/main" id="{B7400146-3FE5-41A9-9E76-43960EAB310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465486" y="3094718"/>
            <a:ext cx="1675500" cy="666876"/>
          </a:xfrm>
          <a:prstGeom prst="rect">
            <a:avLst/>
          </a:prstGeom>
        </p:spPr>
      </p:pic>
      <p:sp>
        <p:nvSpPr>
          <p:cNvPr id="66" name="Rectangle: Rounded Corners 65">
            <a:extLst>
              <a:ext uri="{FF2B5EF4-FFF2-40B4-BE49-F238E27FC236}">
                <a16:creationId xmlns:a16="http://schemas.microsoft.com/office/drawing/2014/main" id="{B920EB58-CE7B-4DC3-89D7-0D0AF36F06DD}"/>
              </a:ext>
            </a:extLst>
          </p:cNvPr>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67" name="Slide Number Placeholder 5">
            <a:extLst>
              <a:ext uri="{FF2B5EF4-FFF2-40B4-BE49-F238E27FC236}">
                <a16:creationId xmlns:a16="http://schemas.microsoft.com/office/drawing/2014/main" id="{A689DE19-4659-4140-BF0E-9DDB8638ECE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68" name="Title 1">
            <a:extLst>
              <a:ext uri="{FF2B5EF4-FFF2-40B4-BE49-F238E27FC236}">
                <a16:creationId xmlns:a16="http://schemas.microsoft.com/office/drawing/2014/main" id="{F500DDCC-0B68-4091-889C-29B8A973A71D}"/>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83074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PECTED RESUL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5F0522-4B29-4B02-B577-D5E04F34C705}"/>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6C72957F-610B-4C7E-8722-01266279D0D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04A62ED-CBE0-4CA7-B6D4-80918733BB47}"/>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2099D2BD-1820-48CA-8C1E-76DBED4D19F3}"/>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itre 1">
            <a:extLst>
              <a:ext uri="{FF2B5EF4-FFF2-40B4-BE49-F238E27FC236}">
                <a16:creationId xmlns:a16="http://schemas.microsoft.com/office/drawing/2014/main" id="{1F193EC8-0405-4617-B6E8-C8AC1FB4BDCA}"/>
              </a:ext>
            </a:extLst>
          </p:cNvPr>
          <p:cNvSpPr txBox="1">
            <a:spLocks/>
          </p:cNvSpPr>
          <p:nvPr userDrawn="1"/>
        </p:nvSpPr>
        <p:spPr>
          <a:xfrm>
            <a:off x="8601676" y="645983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8" name="TextBox 7">
            <a:extLst>
              <a:ext uri="{FF2B5EF4-FFF2-40B4-BE49-F238E27FC236}">
                <a16:creationId xmlns:a16="http://schemas.microsoft.com/office/drawing/2014/main" id="{5AACA5E6-3CED-434E-929A-68CC91836C90}"/>
              </a:ext>
            </a:extLst>
          </p:cNvPr>
          <p:cNvSpPr txBox="1"/>
          <p:nvPr userDrawn="1"/>
        </p:nvSpPr>
        <p:spPr>
          <a:xfrm>
            <a:off x="515960" y="487780"/>
            <a:ext cx="7113946" cy="1015663"/>
          </a:xfrm>
          <a:prstGeom prst="rect">
            <a:avLst/>
          </a:prstGeom>
          <a:noFill/>
        </p:spPr>
        <p:txBody>
          <a:bodyPr wrap="square" rtlCol="0">
            <a:spAutoFit/>
          </a:bodyPr>
          <a:lstStyle/>
          <a:p>
            <a:r>
              <a:rPr lang="en-IE" sz="2000" b="1" dirty="0">
                <a:solidFill>
                  <a:srgbClr val="01426A"/>
                </a:solidFill>
                <a:latin typeface="Calibri" panose="020F0502020204030204" pitchFamily="34" charset="0"/>
                <a:cs typeface="Calibri" panose="020F0502020204030204" pitchFamily="34" charset="0"/>
              </a:rPr>
              <a:t>SHIP</a:t>
            </a:r>
            <a:r>
              <a:rPr lang="en-IE" sz="2000" b="1" dirty="0">
                <a:solidFill>
                  <a:srgbClr val="F9B000"/>
                </a:solidFill>
                <a:latin typeface="Calibri" panose="020F0502020204030204" pitchFamily="34" charset="0"/>
                <a:cs typeface="Calibri" panose="020F0502020204030204" pitchFamily="34" charset="0"/>
              </a:rPr>
              <a:t>2</a:t>
            </a:r>
            <a:r>
              <a:rPr lang="en-IE" sz="2000" b="1" dirty="0">
                <a:solidFill>
                  <a:srgbClr val="01426A"/>
                </a:solidFill>
                <a:latin typeface="Calibri" panose="020F0502020204030204" pitchFamily="34" charset="0"/>
                <a:cs typeface="Calibri" panose="020F0502020204030204" pitchFamily="34" charset="0"/>
              </a:rPr>
              <a:t>FAIR</a:t>
            </a:r>
            <a:r>
              <a:rPr lang="en-IE" sz="2000" dirty="0">
                <a:solidFill>
                  <a:srgbClr val="333333"/>
                </a:solidFill>
                <a:latin typeface="Calibri" panose="020F0502020204030204" pitchFamily="34" charset="0"/>
                <a:cs typeface="Calibri" panose="020F0502020204030204" pitchFamily="34" charset="0"/>
              </a:rPr>
              <a:t> will develop and demonstrate, at four real industrial sites - </a:t>
            </a:r>
            <a:r>
              <a:rPr lang="en-IE" sz="2000" b="1" dirty="0">
                <a:solidFill>
                  <a:srgbClr val="F9B000"/>
                </a:solidFill>
                <a:latin typeface="Calibri" panose="020F0502020204030204" pitchFamily="34" charset="0"/>
                <a:cs typeface="Calibri" panose="020F0502020204030204" pitchFamily="34" charset="0"/>
              </a:rPr>
              <a:t>demo-sites</a:t>
            </a:r>
            <a:r>
              <a:rPr lang="en-IE" sz="2000" dirty="0">
                <a:solidFill>
                  <a:srgbClr val="333333"/>
                </a:solidFill>
                <a:latin typeface="Calibri" panose="020F0502020204030204" pitchFamily="34" charset="0"/>
                <a:cs typeface="Calibri" panose="020F0502020204030204" pitchFamily="34" charset="0"/>
              </a:rPr>
              <a:t>, a set of </a:t>
            </a:r>
            <a:r>
              <a:rPr lang="en-IE" sz="2000" b="1" dirty="0">
                <a:solidFill>
                  <a:srgbClr val="F9B000"/>
                </a:solidFill>
                <a:latin typeface="Calibri" panose="020F0502020204030204" pitchFamily="34" charset="0"/>
                <a:cs typeface="Calibri" panose="020F0502020204030204" pitchFamily="34" charset="0"/>
              </a:rPr>
              <a:t>tools and methods </a:t>
            </a:r>
            <a:r>
              <a:rPr lang="en-IE" sz="2000" dirty="0">
                <a:solidFill>
                  <a:srgbClr val="333333"/>
                </a:solidFill>
                <a:latin typeface="Calibri" panose="020F0502020204030204" pitchFamily="34" charset="0"/>
                <a:cs typeface="Calibri" panose="020F0502020204030204" pitchFamily="34" charset="0"/>
              </a:rPr>
              <a:t>for the development of industrial solar heat projects during their whole life-cycle</a:t>
            </a:r>
            <a:r>
              <a:rPr lang="en-IE" sz="2000" dirty="0">
                <a:latin typeface="Helvetica" panose="020B0604020202020204" pitchFamily="34" charset="0"/>
                <a:cs typeface="Helvetica" panose="020B0604020202020204" pitchFamily="34" charset="0"/>
              </a:rPr>
              <a:t>.</a:t>
            </a:r>
          </a:p>
        </p:txBody>
      </p:sp>
      <p:sp>
        <p:nvSpPr>
          <p:cNvPr id="9" name="TextBox 8">
            <a:extLst>
              <a:ext uri="{FF2B5EF4-FFF2-40B4-BE49-F238E27FC236}">
                <a16:creationId xmlns:a16="http://schemas.microsoft.com/office/drawing/2014/main" id="{69E3998B-D367-459F-8B6A-14D32311AEE2}"/>
              </a:ext>
            </a:extLst>
          </p:cNvPr>
          <p:cNvSpPr txBox="1"/>
          <p:nvPr userDrawn="1"/>
        </p:nvSpPr>
        <p:spPr>
          <a:xfrm>
            <a:off x="8119068" y="857112"/>
            <a:ext cx="3390242" cy="646331"/>
          </a:xfrm>
          <a:prstGeom prst="rect">
            <a:avLst/>
          </a:prstGeom>
          <a:noFill/>
        </p:spPr>
        <p:txBody>
          <a:bodyPr wrap="square" rtlCol="0">
            <a:spAutoFit/>
          </a:bodyPr>
          <a:lstStyle/>
          <a:p>
            <a:pPr algn="r"/>
            <a:r>
              <a:rPr lang="fr-FR" sz="3600" b="1" dirty="0" err="1">
                <a:solidFill>
                  <a:srgbClr val="F9B200"/>
                </a:solidFill>
              </a:rPr>
              <a:t>Expected</a:t>
            </a:r>
            <a:r>
              <a:rPr lang="fr-FR" sz="3600" b="1" dirty="0">
                <a:solidFill>
                  <a:srgbClr val="F9B200"/>
                </a:solidFill>
              </a:rPr>
              <a:t> </a:t>
            </a:r>
            <a:r>
              <a:rPr lang="fr-FR" sz="3600" b="1" dirty="0" err="1">
                <a:solidFill>
                  <a:srgbClr val="F9B200"/>
                </a:solidFill>
              </a:rPr>
              <a:t>results</a:t>
            </a:r>
            <a:endParaRPr lang="en-IE" sz="3600" b="1" dirty="0">
              <a:solidFill>
                <a:srgbClr val="F9B200"/>
              </a:solidFill>
            </a:endParaRPr>
          </a:p>
        </p:txBody>
      </p:sp>
      <p:pic>
        <p:nvPicPr>
          <p:cNvPr id="10" name="Picture 9" descr="A screenshot of a cell phone&#10;&#10;Description automatically generated">
            <a:extLst>
              <a:ext uri="{FF2B5EF4-FFF2-40B4-BE49-F238E27FC236}">
                <a16:creationId xmlns:a16="http://schemas.microsoft.com/office/drawing/2014/main" id="{067A5672-33C7-4E65-84F0-CA4F1167F1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599" y="1887240"/>
            <a:ext cx="2664316" cy="4330515"/>
          </a:xfrm>
          <a:prstGeom prst="rect">
            <a:avLst/>
          </a:prstGeom>
        </p:spPr>
      </p:pic>
      <p:pic>
        <p:nvPicPr>
          <p:cNvPr id="11" name="Picture 10" descr="A close up of a sign&#10;&#10;Description automatically generated">
            <a:extLst>
              <a:ext uri="{FF2B5EF4-FFF2-40B4-BE49-F238E27FC236}">
                <a16:creationId xmlns:a16="http://schemas.microsoft.com/office/drawing/2014/main" id="{56A74844-D006-4034-BADB-2CFD79E4BC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7345" y="1583046"/>
            <a:ext cx="5443356" cy="4669345"/>
          </a:xfrm>
          <a:prstGeom prst="rect">
            <a:avLst/>
          </a:prstGeom>
        </p:spPr>
      </p:pic>
      <p:sp>
        <p:nvSpPr>
          <p:cNvPr id="12" name="Rectangle: Rounded Corners 11">
            <a:extLst>
              <a:ext uri="{FF2B5EF4-FFF2-40B4-BE49-F238E27FC236}">
                <a16:creationId xmlns:a16="http://schemas.microsoft.com/office/drawing/2014/main" id="{93A861EA-39F6-4992-8B4E-DEF77EFE7E31}"/>
              </a:ext>
            </a:extLst>
          </p:cNvPr>
          <p:cNvSpPr/>
          <p:nvPr userDrawn="1"/>
        </p:nvSpPr>
        <p:spPr>
          <a:xfrm>
            <a:off x="1188432" y="1733083"/>
            <a:ext cx="3062615" cy="4531176"/>
          </a:xfrm>
          <a:prstGeom prst="roundRect">
            <a:avLst/>
          </a:prstGeom>
          <a:noFill/>
          <a:ln w="190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57119DB0-35AF-4EDD-AA72-9DC69148F221}"/>
              </a:ext>
            </a:extLst>
          </p:cNvPr>
          <p:cNvCxnSpPr>
            <a:cxnSpLocks/>
          </p:cNvCxnSpPr>
          <p:nvPr userDrawn="1"/>
        </p:nvCxnSpPr>
        <p:spPr>
          <a:xfrm>
            <a:off x="4251047" y="4370300"/>
            <a:ext cx="1581627" cy="0"/>
          </a:xfrm>
          <a:prstGeom prst="line">
            <a:avLst/>
          </a:prstGeom>
          <a:ln w="19050">
            <a:solidFill>
              <a:srgbClr val="FBB505"/>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61AB4A89-3369-4356-A3F7-C8D2032D0183}"/>
              </a:ext>
            </a:extLst>
          </p:cNvPr>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6" name="Slide Number Placeholder 5">
            <a:extLst>
              <a:ext uri="{FF2B5EF4-FFF2-40B4-BE49-F238E27FC236}">
                <a16:creationId xmlns:a16="http://schemas.microsoft.com/office/drawing/2014/main" id="{A0D6E55C-7431-47BF-87FD-837D6BE1D58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7" name="Title 1">
            <a:extLst>
              <a:ext uri="{FF2B5EF4-FFF2-40B4-BE49-F238E27FC236}">
                <a16:creationId xmlns:a16="http://schemas.microsoft.com/office/drawing/2014/main" id="{AC8CA91D-EED8-4F30-AB23-7105357DEA29}"/>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2196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PLICATION TO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77931D-2916-437D-8230-0DF3AEEAC74B}"/>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C378673A-B9CA-48FC-B4DB-C0214DD5264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DBF9010A-C58D-44DD-AA07-6FB034886D87}"/>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FEF6BDBD-AB34-424D-AA51-63B8C165D13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itre 1">
            <a:extLst>
              <a:ext uri="{FF2B5EF4-FFF2-40B4-BE49-F238E27FC236}">
                <a16:creationId xmlns:a16="http://schemas.microsoft.com/office/drawing/2014/main" id="{8F6A5E7C-FA2B-425D-9E43-AC7F83AE5485}"/>
              </a:ext>
            </a:extLst>
          </p:cNvPr>
          <p:cNvSpPr txBox="1">
            <a:spLocks/>
          </p:cNvSpPr>
          <p:nvPr userDrawn="1"/>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8" name="TextBox 7">
            <a:extLst>
              <a:ext uri="{FF2B5EF4-FFF2-40B4-BE49-F238E27FC236}">
                <a16:creationId xmlns:a16="http://schemas.microsoft.com/office/drawing/2014/main" id="{93018385-671D-439E-8D1A-A261EE6598F3}"/>
              </a:ext>
            </a:extLst>
          </p:cNvPr>
          <p:cNvSpPr txBox="1"/>
          <p:nvPr userDrawn="1"/>
        </p:nvSpPr>
        <p:spPr>
          <a:xfrm>
            <a:off x="3054699" y="1696761"/>
            <a:ext cx="8714433" cy="1815882"/>
          </a:xfrm>
          <a:prstGeom prst="rect">
            <a:avLst/>
          </a:prstGeom>
          <a:noFill/>
        </p:spPr>
        <p:txBody>
          <a:bodyPr wrap="square" rtlCol="0">
            <a:spAutoFit/>
          </a:bodyPr>
          <a:lstStyle/>
          <a:p>
            <a:r>
              <a:rPr lang="en-IE" sz="2800" dirty="0">
                <a:solidFill>
                  <a:srgbClr val="333333"/>
                </a:solidFill>
                <a:latin typeface="Calibri" panose="020F0502020204030204" pitchFamily="34" charset="0"/>
                <a:cs typeface="Calibri" panose="020F0502020204030204" pitchFamily="34" charset="0"/>
              </a:rPr>
              <a:t>A software that will be developed, validated &amp; fine-tuned at the demo-sites to support the concept design of SHIP projects &amp; the development of techno-economic feasibility studies.</a:t>
            </a:r>
          </a:p>
        </p:txBody>
      </p:sp>
      <p:sp>
        <p:nvSpPr>
          <p:cNvPr id="9" name="TextBox 8">
            <a:extLst>
              <a:ext uri="{FF2B5EF4-FFF2-40B4-BE49-F238E27FC236}">
                <a16:creationId xmlns:a16="http://schemas.microsoft.com/office/drawing/2014/main" id="{9EC4B2F3-53F1-4CA2-B212-0039ED8E6AEC}"/>
              </a:ext>
            </a:extLst>
          </p:cNvPr>
          <p:cNvSpPr txBox="1"/>
          <p:nvPr userDrawn="1"/>
        </p:nvSpPr>
        <p:spPr>
          <a:xfrm>
            <a:off x="534083" y="4138596"/>
            <a:ext cx="11368357" cy="2246769"/>
          </a:xfrm>
          <a:prstGeom prst="rect">
            <a:avLst/>
          </a:prstGeom>
          <a:noFill/>
        </p:spPr>
        <p:txBody>
          <a:bodyPr wrap="square" rtlCol="0">
            <a:spAutoFit/>
          </a:bodyPr>
          <a:lstStyle/>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To define algorithms required to map local solar potential for industrial purposes</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model the </a:t>
            </a:r>
            <a:r>
              <a:rPr lang="fr-FR" sz="2000" dirty="0" err="1">
                <a:solidFill>
                  <a:srgbClr val="333333"/>
                </a:solidFill>
                <a:latin typeface="Calibri" panose="020F0502020204030204" pitchFamily="34" charset="0"/>
                <a:cs typeface="Calibri" panose="020F0502020204030204" pitchFamily="34" charset="0"/>
              </a:rPr>
              <a:t>demand</a:t>
            </a:r>
            <a:r>
              <a:rPr lang="fr-FR" sz="2000" dirty="0">
                <a:solidFill>
                  <a:srgbClr val="333333"/>
                </a:solidFill>
                <a:latin typeface="Calibri" panose="020F0502020204030204" pitchFamily="34" charset="0"/>
                <a:cs typeface="Calibri" panose="020F0502020204030204" pitchFamily="34" charset="0"/>
              </a:rPr>
              <a:t> profiles of the </a:t>
            </a:r>
            <a:r>
              <a:rPr lang="fr-FR" sz="2000" dirty="0" err="1">
                <a:solidFill>
                  <a:srgbClr val="333333"/>
                </a:solidFill>
                <a:latin typeface="Calibri" panose="020F0502020204030204" pitchFamily="34" charset="0"/>
                <a:cs typeface="Calibri" panose="020F0502020204030204" pitchFamily="34" charset="0"/>
              </a:rPr>
              <a:t>industrial</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processes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identified</a:t>
            </a:r>
            <a:r>
              <a:rPr lang="fr-FR" sz="2000" dirty="0">
                <a:solidFill>
                  <a:srgbClr val="333333"/>
                </a:solidFill>
                <a:latin typeface="Calibri" panose="020F0502020204030204" pitchFamily="34" charset="0"/>
                <a:cs typeface="Calibri" panose="020F0502020204030204" pitchFamily="34" charset="0"/>
              </a:rPr>
              <a:t> in the </a:t>
            </a:r>
            <a:r>
              <a:rPr lang="fr-FR" sz="2000" dirty="0" err="1">
                <a:solidFill>
                  <a:srgbClr val="333333"/>
                </a:solidFill>
                <a:latin typeface="Calibri" panose="020F0502020204030204" pitchFamily="34" charset="0"/>
                <a:cs typeface="Calibri" panose="020F0502020204030204" pitchFamily="34" charset="0"/>
              </a:rPr>
              <a:t>most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representative</a:t>
            </a:r>
            <a:r>
              <a:rPr lang="fr-FR" sz="2000" dirty="0">
                <a:solidFill>
                  <a:srgbClr val="333333"/>
                </a:solidFill>
                <a:latin typeface="Calibri" panose="020F0502020204030204" pitchFamily="34" charset="0"/>
                <a:cs typeface="Calibri" panose="020F0502020204030204" pitchFamily="34" charset="0"/>
              </a:rPr>
              <a:t> use cases</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define</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necessary</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algorithms</a:t>
            </a:r>
            <a:r>
              <a:rPr lang="fr-FR" sz="2000" dirty="0">
                <a:solidFill>
                  <a:srgbClr val="333333"/>
                </a:solidFill>
                <a:latin typeface="Calibri" panose="020F0502020204030204" pitchFamily="34" charset="0"/>
                <a:cs typeface="Calibri" panose="020F0502020204030204" pitchFamily="34" charset="0"/>
              </a:rPr>
              <a:t> to </a:t>
            </a:r>
            <a:r>
              <a:rPr lang="fr-FR" sz="2000" dirty="0" err="1">
                <a:solidFill>
                  <a:srgbClr val="333333"/>
                </a:solidFill>
                <a:latin typeface="Calibri" panose="020F0502020204030204" pitchFamily="34" charset="0"/>
                <a:cs typeface="Calibri" panose="020F0502020204030204" pitchFamily="34" charset="0"/>
              </a:rPr>
              <a:t>evaluate</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feasibility</a:t>
            </a:r>
            <a:r>
              <a:rPr lang="fr-FR" sz="2000" dirty="0">
                <a:solidFill>
                  <a:srgbClr val="333333"/>
                </a:solidFill>
                <a:latin typeface="Calibri" panose="020F0502020204030204" pitchFamily="34" charset="0"/>
                <a:cs typeface="Calibri" panose="020F0502020204030204" pitchFamily="34" charset="0"/>
              </a:rPr>
              <a:t> of a </a:t>
            </a:r>
            <a:r>
              <a:rPr lang="fr-FR" sz="2000" dirty="0" err="1">
                <a:solidFill>
                  <a:srgbClr val="333333"/>
                </a:solidFill>
                <a:latin typeface="Calibri" panose="020F0502020204030204" pitchFamily="34" charset="0"/>
                <a:cs typeface="Calibri" panose="020F0502020204030204" pitchFamily="34" charset="0"/>
              </a:rPr>
              <a:t>particular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integrtion</a:t>
            </a:r>
            <a:r>
              <a:rPr lang="fr-FR" sz="2000" dirty="0">
                <a:solidFill>
                  <a:srgbClr val="333333"/>
                </a:solidFill>
                <a:latin typeface="Calibri" panose="020F0502020204030204" pitchFamily="34" charset="0"/>
                <a:cs typeface="Calibri" panose="020F0502020204030204" pitchFamily="34" charset="0"/>
              </a:rPr>
              <a:t> solution in a </a:t>
            </a:r>
            <a:r>
              <a:rPr lang="fr-FR" sz="2000" dirty="0" err="1">
                <a:solidFill>
                  <a:srgbClr val="333333"/>
                </a:solidFill>
                <a:latin typeface="Calibri" panose="020F0502020204030204" pitchFamily="34" charset="0"/>
                <a:cs typeface="Calibri" panose="020F0502020204030204" pitchFamily="34" charset="0"/>
              </a:rPr>
              <a:t>given</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industrial</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endParaRPr lang="fr-FR"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define</a:t>
            </a:r>
            <a:r>
              <a:rPr lang="fr-FR" sz="2000" dirty="0">
                <a:solidFill>
                  <a:srgbClr val="333333"/>
                </a:solidFill>
                <a:latin typeface="Calibri" panose="020F0502020204030204" pitchFamily="34" charset="0"/>
                <a:cs typeface="Calibri" panose="020F0502020204030204" pitchFamily="34" charset="0"/>
              </a:rPr>
              <a:t> a </a:t>
            </a:r>
            <a:r>
              <a:rPr lang="fr-FR" sz="2000" dirty="0" err="1">
                <a:solidFill>
                  <a:srgbClr val="333333"/>
                </a:solidFill>
                <a:latin typeface="Calibri" panose="020F0502020204030204" pitchFamily="34" charset="0"/>
                <a:cs typeface="Calibri" panose="020F0502020204030204" pitchFamily="34" charset="0"/>
              </a:rPr>
              <a:t>methodology</a:t>
            </a:r>
            <a:r>
              <a:rPr lang="fr-FR" sz="2000" dirty="0">
                <a:solidFill>
                  <a:srgbClr val="333333"/>
                </a:solidFill>
                <a:latin typeface="Calibri" panose="020F0502020204030204" pitchFamily="34" charset="0"/>
                <a:cs typeface="Calibri" panose="020F0502020204030204" pitchFamily="34" charset="0"/>
              </a:rPr>
              <a:t> to carry out the concept engineering and </a:t>
            </a:r>
            <a:r>
              <a:rPr lang="fr-FR" sz="2000" dirty="0" err="1">
                <a:solidFill>
                  <a:srgbClr val="333333"/>
                </a:solidFill>
                <a:latin typeface="Calibri" panose="020F0502020204030204" pitchFamily="34" charset="0"/>
                <a:cs typeface="Calibri" panose="020F0502020204030204" pitchFamily="34" charset="0"/>
              </a:rPr>
              <a:t>feasibility</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analysis</a:t>
            </a:r>
            <a:r>
              <a:rPr lang="fr-FR" sz="2000" dirty="0">
                <a:solidFill>
                  <a:srgbClr val="333333"/>
                </a:solidFill>
                <a:latin typeface="Calibri" panose="020F0502020204030204" pitchFamily="34" charset="0"/>
                <a:cs typeface="Calibri" panose="020F0502020204030204" pitchFamily="34" charset="0"/>
              </a:rPr>
              <a:t> of a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integration</a:t>
            </a:r>
            <a:r>
              <a:rPr lang="fr-FR" sz="2000" dirty="0">
                <a:solidFill>
                  <a:srgbClr val="333333"/>
                </a:solidFill>
                <a:latin typeface="Calibri" panose="020F0502020204030204" pitchFamily="34" charset="0"/>
                <a:cs typeface="Calibri" panose="020F0502020204030204" pitchFamily="34" charset="0"/>
              </a:rPr>
              <a:t> in a </a:t>
            </a:r>
            <a:r>
              <a:rPr lang="fr-FR" sz="2000" dirty="0" err="1">
                <a:solidFill>
                  <a:srgbClr val="333333"/>
                </a:solidFill>
                <a:latin typeface="Calibri" panose="020F0502020204030204" pitchFamily="34" charset="0"/>
                <a:cs typeface="Calibri" panose="020F0502020204030204" pitchFamily="34" charset="0"/>
              </a:rPr>
              <a:t>particular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industrial</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endParaRPr lang="fr-FR" sz="2000" dirty="0">
              <a:solidFill>
                <a:srgbClr val="333333"/>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IE" sz="2000" dirty="0">
              <a:latin typeface="Helvetica" panose="020B0604020202020204" pitchFamily="34" charset="0"/>
              <a:cs typeface="Helvetica" panose="020B0604020202020204" pitchFamily="34" charset="0"/>
            </a:endParaRPr>
          </a:p>
        </p:txBody>
      </p:sp>
      <p:sp>
        <p:nvSpPr>
          <p:cNvPr id="10" name="Titre 1">
            <a:extLst>
              <a:ext uri="{FF2B5EF4-FFF2-40B4-BE49-F238E27FC236}">
                <a16:creationId xmlns:a16="http://schemas.microsoft.com/office/drawing/2014/main" id="{588BF2DB-0F09-41C0-A3B9-EF293C72208A}"/>
              </a:ext>
            </a:extLst>
          </p:cNvPr>
          <p:cNvSpPr txBox="1">
            <a:spLocks/>
          </p:cNvSpPr>
          <p:nvPr userDrawn="1"/>
        </p:nvSpPr>
        <p:spPr>
          <a:xfrm>
            <a:off x="5072152" y="3512643"/>
            <a:ext cx="2048378"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b="1" dirty="0">
                <a:solidFill>
                  <a:srgbClr val="F9B200"/>
                </a:solidFill>
                <a:latin typeface="Calibri" panose="020F0502020204030204" pitchFamily="34" charset="0"/>
                <a:cs typeface="Calibri" panose="020F0502020204030204" pitchFamily="34" charset="0"/>
              </a:rPr>
              <a:t>Objectives</a:t>
            </a:r>
          </a:p>
        </p:txBody>
      </p:sp>
      <p:sp>
        <p:nvSpPr>
          <p:cNvPr id="11" name="TextBox 10">
            <a:extLst>
              <a:ext uri="{FF2B5EF4-FFF2-40B4-BE49-F238E27FC236}">
                <a16:creationId xmlns:a16="http://schemas.microsoft.com/office/drawing/2014/main" id="{B9618CD6-14E5-4D61-8B08-2E543A4751F5}"/>
              </a:ext>
            </a:extLst>
          </p:cNvPr>
          <p:cNvSpPr txBox="1"/>
          <p:nvPr userDrawn="1"/>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Tools &amp; Methods</a:t>
            </a:r>
            <a:endParaRPr lang="en-IE" sz="3600" b="1" dirty="0">
              <a:solidFill>
                <a:srgbClr val="F9B200"/>
              </a:solidFill>
            </a:endParaRPr>
          </a:p>
        </p:txBody>
      </p:sp>
      <p:pic>
        <p:nvPicPr>
          <p:cNvPr id="12" name="Picture 11" descr="A close up of a sign&#10;&#10;Description automatically generated">
            <a:extLst>
              <a:ext uri="{FF2B5EF4-FFF2-40B4-BE49-F238E27FC236}">
                <a16:creationId xmlns:a16="http://schemas.microsoft.com/office/drawing/2014/main" id="{05706D8D-BCC9-4960-8478-C2995B6AB8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352" y="1503443"/>
            <a:ext cx="2009200" cy="2009200"/>
          </a:xfrm>
          <a:prstGeom prst="rect">
            <a:avLst/>
          </a:prstGeom>
        </p:spPr>
      </p:pic>
      <p:sp>
        <p:nvSpPr>
          <p:cNvPr id="13" name="Slide Number Placeholder 5">
            <a:extLst>
              <a:ext uri="{FF2B5EF4-FFF2-40B4-BE49-F238E27FC236}">
                <a16:creationId xmlns:a16="http://schemas.microsoft.com/office/drawing/2014/main" id="{BA9FEDA3-CE9F-40CA-B514-FBEB32A5C2A4}"/>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4" name="Rectangle: Rounded Corners 13">
            <a:extLst>
              <a:ext uri="{FF2B5EF4-FFF2-40B4-BE49-F238E27FC236}">
                <a16:creationId xmlns:a16="http://schemas.microsoft.com/office/drawing/2014/main" id="{6CC32A43-1079-4BE9-8550-BD928F1F1C7D}"/>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1957FE07-4A82-46CC-BF3A-9AEBE75D01B9}"/>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84061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ROL TO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7DB518-53A9-4DB1-AB94-CBFE8B1E85FB}"/>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5159579C-FF1C-4DEC-BBF8-9F3C89D33FE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5E42072-395D-4DED-BE3E-A9D736C7F5A8}"/>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62707FC5-CCC1-4AAE-AB14-CC4212A386A9}"/>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extBox 6">
            <a:extLst>
              <a:ext uri="{FF2B5EF4-FFF2-40B4-BE49-F238E27FC236}">
                <a16:creationId xmlns:a16="http://schemas.microsoft.com/office/drawing/2014/main" id="{B4466665-E275-4685-A9E6-7F276903A4E6}"/>
              </a:ext>
            </a:extLst>
          </p:cNvPr>
          <p:cNvSpPr txBox="1"/>
          <p:nvPr userDrawn="1"/>
        </p:nvSpPr>
        <p:spPr>
          <a:xfrm>
            <a:off x="3252782" y="1755515"/>
            <a:ext cx="8442066" cy="1692771"/>
          </a:xfrm>
          <a:prstGeom prst="rect">
            <a:avLst/>
          </a:prstGeom>
          <a:noFill/>
        </p:spPr>
        <p:txBody>
          <a:bodyPr wrap="square" rtlCol="0">
            <a:spAutoFit/>
          </a:bodyPr>
          <a:lstStyle/>
          <a:p>
            <a:r>
              <a:rPr lang="en-IE" sz="2800" dirty="0">
                <a:solidFill>
                  <a:srgbClr val="333333"/>
                </a:solidFill>
                <a:latin typeface="Calibri" panose="020F0502020204030204" pitchFamily="34" charset="0"/>
                <a:cs typeface="Calibri" panose="020F0502020204030204" pitchFamily="34" charset="0"/>
              </a:rPr>
              <a:t>A Decision Support System to optimize the operation of SHIP projects combining supply and demand data specially designed for SHIP</a:t>
            </a:r>
          </a:p>
          <a:p>
            <a:endParaRPr lang="en-IE" sz="2000" dirty="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9769C67C-1236-4FCB-A7F9-0D3C357B4225}"/>
              </a:ext>
            </a:extLst>
          </p:cNvPr>
          <p:cNvSpPr txBox="1"/>
          <p:nvPr userDrawn="1"/>
        </p:nvSpPr>
        <p:spPr>
          <a:xfrm>
            <a:off x="534083" y="3959482"/>
            <a:ext cx="10979894" cy="2246769"/>
          </a:xfrm>
          <a:prstGeom prst="rect">
            <a:avLst/>
          </a:prstGeom>
          <a:noFill/>
        </p:spPr>
        <p:txBody>
          <a:bodyPr wrap="square" rtlCol="0">
            <a:spAutoFit/>
          </a:bodyPr>
          <a:lstStyle/>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To define </a:t>
            </a:r>
            <a:r>
              <a:rPr lang="fr-FR" sz="2000" dirty="0">
                <a:solidFill>
                  <a:srgbClr val="333333"/>
                </a:solidFill>
                <a:latin typeface="Calibri" panose="020F0502020204030204" pitchFamily="34" charset="0"/>
                <a:cs typeface="Calibri" panose="020F0502020204030204" pitchFamily="34" charset="0"/>
              </a:rPr>
              <a:t>the ICT </a:t>
            </a:r>
            <a:r>
              <a:rPr lang="fr-FR" sz="2000" dirty="0" err="1">
                <a:solidFill>
                  <a:srgbClr val="333333"/>
                </a:solidFill>
                <a:latin typeface="Calibri" panose="020F0502020204030204" pitchFamily="34" charset="0"/>
                <a:cs typeface="Calibri" panose="020F0502020204030204" pitchFamily="34" charset="0"/>
              </a:rPr>
              <a:t>infraestructure</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required</a:t>
            </a:r>
            <a:r>
              <a:rPr lang="fr-FR" sz="2000" dirty="0">
                <a:solidFill>
                  <a:srgbClr val="333333"/>
                </a:solidFill>
                <a:latin typeface="Calibri" panose="020F0502020204030204" pitchFamily="34" charset="0"/>
                <a:cs typeface="Calibri" panose="020F0502020204030204" pitchFamily="34" charset="0"/>
              </a:rPr>
              <a:t> to </a:t>
            </a:r>
            <a:r>
              <a:rPr lang="fr-FR" sz="2000" dirty="0" err="1">
                <a:solidFill>
                  <a:srgbClr val="333333"/>
                </a:solidFill>
                <a:latin typeface="Calibri" panose="020F0502020204030204" pitchFamily="34" charset="0"/>
                <a:cs typeface="Calibri" panose="020F0502020204030204" pitchFamily="34" charset="0"/>
              </a:rPr>
              <a:t>make</a:t>
            </a:r>
            <a:r>
              <a:rPr lang="fr-FR" sz="2000" dirty="0">
                <a:solidFill>
                  <a:srgbClr val="333333"/>
                </a:solidFill>
                <a:latin typeface="Calibri" panose="020F0502020204030204" pitchFamily="34" charset="0"/>
                <a:cs typeface="Calibri" panose="020F0502020204030204" pitchFamily="34" charset="0"/>
              </a:rPr>
              <a:t> an optimal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integration</a:t>
            </a:r>
            <a:r>
              <a:rPr lang="fr-FR" sz="2000" dirty="0">
                <a:solidFill>
                  <a:srgbClr val="333333"/>
                </a:solidFill>
                <a:latin typeface="Calibri" panose="020F0502020204030204" pitchFamily="34" charset="0"/>
                <a:cs typeface="Calibri" panose="020F0502020204030204" pitchFamily="34" charset="0"/>
              </a:rPr>
              <a:t> control</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identify</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most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convenient</a:t>
            </a:r>
            <a:r>
              <a:rPr lang="fr-FR" sz="2000" dirty="0">
                <a:solidFill>
                  <a:srgbClr val="333333"/>
                </a:solidFill>
                <a:latin typeface="Calibri" panose="020F0502020204030204" pitchFamily="34" charset="0"/>
                <a:cs typeface="Calibri" panose="020F0502020204030204" pitchFamily="34" charset="0"/>
              </a:rPr>
              <a:t> control </a:t>
            </a:r>
            <a:r>
              <a:rPr lang="fr-FR" sz="2000" dirty="0" err="1">
                <a:solidFill>
                  <a:srgbClr val="333333"/>
                </a:solidFill>
                <a:latin typeface="Calibri" panose="020F0502020204030204" pitchFamily="34" charset="0"/>
                <a:cs typeface="Calibri" panose="020F0502020204030204" pitchFamily="34" charset="0"/>
              </a:rPr>
              <a:t>strategies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allowing</a:t>
            </a:r>
            <a:r>
              <a:rPr lang="fr-FR" sz="2000" dirty="0">
                <a:solidFill>
                  <a:srgbClr val="333333"/>
                </a:solidFill>
                <a:latin typeface="Calibri" panose="020F0502020204030204" pitchFamily="34" charset="0"/>
                <a:cs typeface="Calibri" panose="020F0502020204030204" pitchFamily="34" charset="0"/>
              </a:rPr>
              <a:t> to </a:t>
            </a:r>
            <a:r>
              <a:rPr lang="fr-FR" sz="2000" dirty="0" err="1">
                <a:solidFill>
                  <a:srgbClr val="333333"/>
                </a:solidFill>
                <a:latin typeface="Calibri" panose="020F0502020204030204" pitchFamily="34" charset="0"/>
                <a:cs typeface="Calibri" panose="020F0502020204030204" pitchFamily="34" charset="0"/>
              </a:rPr>
              <a:t>make</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most</a:t>
            </a:r>
            <a:r>
              <a:rPr lang="fr-FR" sz="2000" dirty="0">
                <a:solidFill>
                  <a:srgbClr val="333333"/>
                </a:solidFill>
                <a:latin typeface="Calibri" panose="020F0502020204030204" pitchFamily="34" charset="0"/>
                <a:cs typeface="Calibri" panose="020F0502020204030204" pitchFamily="34" charset="0"/>
              </a:rPr>
              <a:t> of the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production for a </a:t>
            </a:r>
            <a:r>
              <a:rPr lang="fr-FR" sz="2000" dirty="0" err="1">
                <a:solidFill>
                  <a:srgbClr val="333333"/>
                </a:solidFill>
                <a:latin typeface="Calibri" panose="020F0502020204030204" pitchFamily="34" charset="0"/>
                <a:cs typeface="Calibri" panose="020F0502020204030204" pitchFamily="34" charset="0"/>
              </a:rPr>
              <a:t>particular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r>
              <a:rPr lang="fr-FR" sz="2000" dirty="0">
                <a:solidFill>
                  <a:srgbClr val="333333"/>
                </a:solidFill>
                <a:latin typeface="Calibri" panose="020F0502020204030204" pitchFamily="34" charset="0"/>
                <a:cs typeface="Calibri" panose="020F0502020204030204" pitchFamily="34" charset="0"/>
              </a:rPr>
              <a:t> use case</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develop</a:t>
            </a:r>
            <a:r>
              <a:rPr lang="fr-FR" sz="2000" dirty="0">
                <a:solidFill>
                  <a:srgbClr val="333333"/>
                </a:solidFill>
                <a:latin typeface="Calibri" panose="020F0502020204030204" pitchFamily="34" charset="0"/>
                <a:cs typeface="Calibri" panose="020F0502020204030204" pitchFamily="34" charset="0"/>
              </a:rPr>
              <a:t> a Model </a:t>
            </a:r>
            <a:r>
              <a:rPr lang="fr-FR" sz="2000" dirty="0" err="1">
                <a:solidFill>
                  <a:srgbClr val="333333"/>
                </a:solidFill>
                <a:latin typeface="Calibri" panose="020F0502020204030204" pitchFamily="34" charset="0"/>
                <a:cs typeface="Calibri" panose="020F0502020204030204" pitchFamily="34" charset="0"/>
              </a:rPr>
              <a:t>predictive</a:t>
            </a:r>
            <a:r>
              <a:rPr lang="fr-FR" sz="2000" dirty="0">
                <a:solidFill>
                  <a:srgbClr val="333333"/>
                </a:solidFill>
                <a:latin typeface="Calibri" panose="020F0502020204030204" pitchFamily="34" charset="0"/>
                <a:cs typeface="Calibri" panose="020F0502020204030204" pitchFamily="34" charset="0"/>
              </a:rPr>
              <a:t> control to optimise the management of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production </a:t>
            </a:r>
            <a:r>
              <a:rPr lang="fr-FR" sz="2000" dirty="0" err="1">
                <a:solidFill>
                  <a:srgbClr val="333333"/>
                </a:solidFill>
                <a:latin typeface="Calibri" panose="020F0502020204030204" pitchFamily="34" charset="0"/>
                <a:cs typeface="Calibri" panose="020F0502020204030204" pitchFamily="34" charset="0"/>
              </a:rPr>
              <a:t>integrated</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with</a:t>
            </a:r>
            <a:r>
              <a:rPr lang="fr-FR" sz="2000" dirty="0">
                <a:solidFill>
                  <a:srgbClr val="333333"/>
                </a:solidFill>
                <a:latin typeface="Calibri" panose="020F0502020204030204" pitchFamily="34" charset="0"/>
                <a:cs typeface="Calibri" panose="020F0502020204030204" pitchFamily="34" charset="0"/>
              </a:rPr>
              <a:t> TES in collaboration </a:t>
            </a:r>
            <a:r>
              <a:rPr lang="fr-FR" sz="2000" dirty="0" err="1">
                <a:solidFill>
                  <a:srgbClr val="333333"/>
                </a:solidFill>
                <a:latin typeface="Calibri" panose="020F0502020204030204" pitchFamily="34" charset="0"/>
                <a:cs typeface="Calibri" panose="020F0502020204030204" pitchFamily="34" charset="0"/>
              </a:rPr>
              <a:t>with</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already</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installed</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heating</a:t>
            </a:r>
            <a:r>
              <a:rPr lang="fr-FR" sz="2000" dirty="0">
                <a:solidFill>
                  <a:srgbClr val="333333"/>
                </a:solidFill>
                <a:latin typeface="Calibri" panose="020F0502020204030204" pitchFamily="34" charset="0"/>
                <a:cs typeface="Calibri" panose="020F0502020204030204" pitchFamily="34" charset="0"/>
              </a:rPr>
              <a:t> and CHP </a:t>
            </a:r>
            <a:r>
              <a:rPr lang="fr-FR" sz="2000" dirty="0" err="1">
                <a:solidFill>
                  <a:srgbClr val="333333"/>
                </a:solidFill>
                <a:latin typeface="Calibri" panose="020F0502020204030204" pitchFamily="34" charset="0"/>
                <a:cs typeface="Calibri" panose="020F0502020204030204" pitchFamily="34" charset="0"/>
              </a:rPr>
              <a:t>generators</a:t>
            </a:r>
            <a:endParaRPr lang="fr-FR"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endParaRPr lang="fr-FR"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IE" sz="2000" dirty="0">
              <a:latin typeface="Helvetica" panose="020B0604020202020204" pitchFamily="34" charset="0"/>
              <a:cs typeface="Helvetica" panose="020B0604020202020204" pitchFamily="34" charset="0"/>
            </a:endParaRPr>
          </a:p>
        </p:txBody>
      </p:sp>
      <p:sp>
        <p:nvSpPr>
          <p:cNvPr id="9" name="Titre 1">
            <a:extLst>
              <a:ext uri="{FF2B5EF4-FFF2-40B4-BE49-F238E27FC236}">
                <a16:creationId xmlns:a16="http://schemas.microsoft.com/office/drawing/2014/main" id="{8BEA015A-ADA8-4872-BDF3-4F858E5912BB}"/>
              </a:ext>
            </a:extLst>
          </p:cNvPr>
          <p:cNvSpPr txBox="1">
            <a:spLocks/>
          </p:cNvSpPr>
          <p:nvPr userDrawn="1"/>
        </p:nvSpPr>
        <p:spPr>
          <a:xfrm>
            <a:off x="5026150" y="3258506"/>
            <a:ext cx="1995759"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b="1" dirty="0">
                <a:solidFill>
                  <a:srgbClr val="F9B200"/>
                </a:solidFill>
                <a:latin typeface="Calibri" panose="020F0502020204030204" pitchFamily="34" charset="0"/>
                <a:cs typeface="Calibri" panose="020F0502020204030204" pitchFamily="34" charset="0"/>
              </a:rPr>
              <a:t>Objectives</a:t>
            </a:r>
          </a:p>
        </p:txBody>
      </p:sp>
      <p:sp>
        <p:nvSpPr>
          <p:cNvPr id="10" name="TextBox 9">
            <a:extLst>
              <a:ext uri="{FF2B5EF4-FFF2-40B4-BE49-F238E27FC236}">
                <a16:creationId xmlns:a16="http://schemas.microsoft.com/office/drawing/2014/main" id="{94A31E01-91E3-43CA-9268-2B97E50087E1}"/>
              </a:ext>
            </a:extLst>
          </p:cNvPr>
          <p:cNvSpPr txBox="1"/>
          <p:nvPr userDrawn="1"/>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Tools &amp; Methods</a:t>
            </a:r>
            <a:endParaRPr lang="en-IE" sz="3600" b="1" dirty="0">
              <a:solidFill>
                <a:srgbClr val="F9B200"/>
              </a:solidFill>
            </a:endParaRPr>
          </a:p>
        </p:txBody>
      </p:sp>
      <p:pic>
        <p:nvPicPr>
          <p:cNvPr id="11" name="Picture 10" descr="A picture containing drawing&#10;&#10;Description automatically generated">
            <a:extLst>
              <a:ext uri="{FF2B5EF4-FFF2-40B4-BE49-F238E27FC236}">
                <a16:creationId xmlns:a16="http://schemas.microsoft.com/office/drawing/2014/main" id="{147DAABB-489A-4554-95CE-706D6A90CF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90" y="-3599494"/>
            <a:ext cx="2393888" cy="6858000"/>
          </a:xfrm>
          <a:prstGeom prst="rect">
            <a:avLst/>
          </a:prstGeom>
        </p:spPr>
      </p:pic>
      <p:sp>
        <p:nvSpPr>
          <p:cNvPr id="12" name="Slide Number Placeholder 5">
            <a:extLst>
              <a:ext uri="{FF2B5EF4-FFF2-40B4-BE49-F238E27FC236}">
                <a16:creationId xmlns:a16="http://schemas.microsoft.com/office/drawing/2014/main" id="{D21C5C7A-BD2C-46CF-B3D9-75A8769C7D40}"/>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3" name="Rectangle: Rounded Corners 12">
            <a:extLst>
              <a:ext uri="{FF2B5EF4-FFF2-40B4-BE49-F238E27FC236}">
                <a16:creationId xmlns:a16="http://schemas.microsoft.com/office/drawing/2014/main" id="{D8503351-F63A-4079-86AD-ADCBB84EB798}"/>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CA54CDC2-664C-405C-9315-9B4D09FD7752}"/>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69746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MO-SI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0A35F4-85C6-460A-8E2B-4DD666B40581}"/>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03505B07-83AA-4DAC-93AF-919540D2ACB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94066DF-343C-430F-B363-4EF8D33DCC71}"/>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5">
            <a:extLst>
              <a:ext uri="{FF2B5EF4-FFF2-40B4-BE49-F238E27FC236}">
                <a16:creationId xmlns:a16="http://schemas.microsoft.com/office/drawing/2014/main" id="{262BA928-D23E-40B7-BD94-281D76DBD3B7}"/>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Rectangle: Rounded Corners 6">
            <a:extLst>
              <a:ext uri="{FF2B5EF4-FFF2-40B4-BE49-F238E27FC236}">
                <a16:creationId xmlns:a16="http://schemas.microsoft.com/office/drawing/2014/main" id="{3BA19E29-4DD8-4E45-AD70-FD7C1F36BFB0}"/>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7F3DE264-E835-42F8-9130-80209EE72278}"/>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9" name="Slide Number Placeholder 9">
            <a:extLst>
              <a:ext uri="{FF2B5EF4-FFF2-40B4-BE49-F238E27FC236}">
                <a16:creationId xmlns:a16="http://schemas.microsoft.com/office/drawing/2014/main" id="{C9223E10-B44E-458D-83B1-A5357314D70B}"/>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0" name="Titre 1">
            <a:extLst>
              <a:ext uri="{FF2B5EF4-FFF2-40B4-BE49-F238E27FC236}">
                <a16:creationId xmlns:a16="http://schemas.microsoft.com/office/drawing/2014/main" id="{F84BCFBA-86D8-4356-85D1-375B5F3D1B8A}"/>
              </a:ext>
            </a:extLst>
          </p:cNvPr>
          <p:cNvSpPr txBox="1">
            <a:spLocks/>
          </p:cNvSpPr>
          <p:nvPr userDrawn="1"/>
        </p:nvSpPr>
        <p:spPr>
          <a:xfrm>
            <a:off x="8601676" y="645983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1" name="Marcador de contenido 1">
            <a:extLst>
              <a:ext uri="{FF2B5EF4-FFF2-40B4-BE49-F238E27FC236}">
                <a16:creationId xmlns:a16="http://schemas.microsoft.com/office/drawing/2014/main" id="{FDC35A2D-426A-4D39-AC30-FF79EE9DF986}"/>
              </a:ext>
            </a:extLst>
          </p:cNvPr>
          <p:cNvSpPr txBox="1">
            <a:spLocks/>
          </p:cNvSpPr>
          <p:nvPr userDrawn="1"/>
        </p:nvSpPr>
        <p:spPr>
          <a:xfrm>
            <a:off x="3597542" y="2290880"/>
            <a:ext cx="8223670" cy="1009465"/>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Tx/>
              <a:buNone/>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lnSpc>
                <a:spcPct val="120000"/>
              </a:lnSpc>
              <a:buFont typeface="Arial" panose="020B0604020202020204" pitchFamily="34" charset="0"/>
              <a:buNone/>
            </a:pPr>
            <a:r>
              <a:rPr lang="en-US" sz="3600" dirty="0">
                <a:solidFill>
                  <a:srgbClr val="333333"/>
                </a:solidFill>
                <a:latin typeface="Calibri" panose="020F0502020204030204" pitchFamily="34" charset="0"/>
                <a:cs typeface="Calibri" panose="020F0502020204030204" pitchFamily="34" charset="0"/>
              </a:rPr>
              <a:t>Novel solar collectors demonstrated in average irradiance areas through a 18-month demonstration campaign</a:t>
            </a:r>
          </a:p>
          <a:p>
            <a:pPr marL="180000" lvl="1" indent="0" algn="ctr">
              <a:buFont typeface="Arial" panose="020B0604020202020204" pitchFamily="34" charset="0"/>
              <a:buNone/>
            </a:pPr>
            <a:endParaRPr lang="en-US" sz="2000" dirty="0">
              <a:latin typeface="Helvetica" panose="020B0604020202020204" pitchFamily="34" charset="0"/>
              <a:cs typeface="Helvetica" panose="020B0604020202020204" pitchFamily="34" charset="0"/>
            </a:endParaRPr>
          </a:p>
          <a:p>
            <a:pPr marL="180000" lvl="1" indent="0" algn="ctr">
              <a:buFont typeface="Arial" panose="020B0604020202020204" pitchFamily="34" charset="0"/>
              <a:buNone/>
            </a:pPr>
            <a:endParaRPr lang="en-US" sz="1600" dirty="0">
              <a:latin typeface="+mj-lt"/>
            </a:endParaRPr>
          </a:p>
          <a:p>
            <a:pPr marL="180000" lvl="1" indent="0" algn="ctr">
              <a:buFont typeface="Arial" panose="020B0604020202020204" pitchFamily="34" charset="0"/>
              <a:buNone/>
            </a:pPr>
            <a:endParaRPr lang="en-US" sz="1600" dirty="0">
              <a:latin typeface="+mj-lt"/>
            </a:endParaRPr>
          </a:p>
        </p:txBody>
      </p:sp>
      <p:sp>
        <p:nvSpPr>
          <p:cNvPr id="12" name="Titre 1">
            <a:extLst>
              <a:ext uri="{FF2B5EF4-FFF2-40B4-BE49-F238E27FC236}">
                <a16:creationId xmlns:a16="http://schemas.microsoft.com/office/drawing/2014/main" id="{3DEE0BBF-7B95-4AF5-BFA1-BE04E1C0A556}"/>
              </a:ext>
            </a:extLst>
          </p:cNvPr>
          <p:cNvSpPr txBox="1">
            <a:spLocks/>
          </p:cNvSpPr>
          <p:nvPr userDrawn="1"/>
        </p:nvSpPr>
        <p:spPr>
          <a:xfrm>
            <a:off x="3748035" y="1625685"/>
            <a:ext cx="7302969"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IE" sz="2800" b="1" dirty="0">
                <a:solidFill>
                  <a:srgbClr val="01426A"/>
                </a:solidFill>
                <a:latin typeface="Calibri" panose="020F0502020204030204" pitchFamily="34" charset="0"/>
                <a:cs typeface="Calibri" panose="020F0502020204030204" pitchFamily="34" charset="0"/>
              </a:rPr>
              <a:t>4 SHIP systems fully validated in real processes </a:t>
            </a:r>
          </a:p>
        </p:txBody>
      </p:sp>
      <p:sp>
        <p:nvSpPr>
          <p:cNvPr id="13" name="TextBox 12">
            <a:extLst>
              <a:ext uri="{FF2B5EF4-FFF2-40B4-BE49-F238E27FC236}">
                <a16:creationId xmlns:a16="http://schemas.microsoft.com/office/drawing/2014/main" id="{464B6673-DD68-4D67-96E0-B7C03DAC0869}"/>
              </a:ext>
            </a:extLst>
          </p:cNvPr>
          <p:cNvSpPr txBox="1"/>
          <p:nvPr userDrawn="1"/>
        </p:nvSpPr>
        <p:spPr>
          <a:xfrm>
            <a:off x="483819" y="3620431"/>
            <a:ext cx="5807799" cy="2246769"/>
          </a:xfrm>
          <a:prstGeom prst="rect">
            <a:avLst/>
          </a:prstGeom>
          <a:noFill/>
        </p:spPr>
        <p:txBody>
          <a:bodyPr wrap="square" rtlCol="0">
            <a:spAutoFit/>
          </a:bodyPr>
          <a:lstStyle/>
          <a:p>
            <a:pPr marL="342900" indent="-342900">
              <a:buClr>
                <a:srgbClr val="F9B200"/>
              </a:buClr>
              <a:buFont typeface="Arial" panose="020B0604020202020204" pitchFamily="34" charset="0"/>
              <a:buChar char="•"/>
            </a:pPr>
            <a:r>
              <a:rPr lang="en-IE" sz="2800" b="1" dirty="0">
                <a:solidFill>
                  <a:srgbClr val="F9B200"/>
                </a:solidFill>
                <a:latin typeface="Calibri" panose="020F0502020204030204" pitchFamily="34" charset="0"/>
                <a:cs typeface="Calibri" panose="020F0502020204030204" pitchFamily="34" charset="0"/>
              </a:rPr>
              <a:t>Total capacity: </a:t>
            </a:r>
            <a:r>
              <a:rPr lang="en-IE" sz="2800" dirty="0">
                <a:solidFill>
                  <a:srgbClr val="333333"/>
                </a:solidFill>
                <a:latin typeface="Calibri" panose="020F0502020204030204" pitchFamily="34" charset="0"/>
                <a:cs typeface="Calibri" panose="020F0502020204030204" pitchFamily="34" charset="0"/>
              </a:rPr>
              <a:t>2.9 </a:t>
            </a:r>
            <a:r>
              <a:rPr lang="en-IE" sz="2800" dirty="0" err="1">
                <a:solidFill>
                  <a:srgbClr val="333333"/>
                </a:solidFill>
                <a:latin typeface="Calibri" panose="020F0502020204030204" pitchFamily="34" charset="0"/>
                <a:cs typeface="Calibri" panose="020F0502020204030204" pitchFamily="34" charset="0"/>
              </a:rPr>
              <a:t>MWth</a:t>
            </a:r>
            <a:r>
              <a:rPr lang="en-IE" sz="2800" dirty="0">
                <a:solidFill>
                  <a:srgbClr val="333333"/>
                </a:solidFill>
                <a:latin typeface="Calibri" panose="020F0502020204030204" pitchFamily="34" charset="0"/>
                <a:cs typeface="Calibri" panose="020F0502020204030204" pitchFamily="34" charset="0"/>
              </a:rPr>
              <a:t> </a:t>
            </a:r>
          </a:p>
          <a:p>
            <a:pPr marL="342900" indent="-342900">
              <a:buClr>
                <a:srgbClr val="F9B200"/>
              </a:buClr>
              <a:buFont typeface="Arial" panose="020B0604020202020204" pitchFamily="34" charset="0"/>
              <a:buChar char="•"/>
            </a:pPr>
            <a:r>
              <a:rPr lang="en-IE" sz="2800" b="1" dirty="0">
                <a:solidFill>
                  <a:srgbClr val="F9B200"/>
                </a:solidFill>
                <a:latin typeface="Calibri" panose="020F0502020204030204" pitchFamily="34" charset="0"/>
                <a:cs typeface="Calibri" panose="020F0502020204030204" pitchFamily="34" charset="0"/>
              </a:rPr>
              <a:t>Solar fraction:</a:t>
            </a:r>
          </a:p>
          <a:p>
            <a:pPr>
              <a:buClr>
                <a:srgbClr val="F9B200"/>
              </a:buClr>
            </a:pPr>
            <a:r>
              <a:rPr lang="en-IE" sz="2800" b="1" dirty="0">
                <a:solidFill>
                  <a:srgbClr val="F9B200"/>
                </a:solidFill>
                <a:latin typeface="Calibri" panose="020F0502020204030204" pitchFamily="34" charset="0"/>
                <a:cs typeface="Calibri" panose="020F0502020204030204" pitchFamily="34" charset="0"/>
              </a:rPr>
              <a:t>    </a:t>
            </a:r>
            <a:r>
              <a:rPr lang="en-IE" sz="2800" dirty="0">
                <a:solidFill>
                  <a:srgbClr val="333333"/>
                </a:solidFill>
                <a:latin typeface="Calibri" panose="020F0502020204030204" pitchFamily="34" charset="0"/>
                <a:cs typeface="Calibri" panose="020F0502020204030204" pitchFamily="34" charset="0"/>
              </a:rPr>
              <a:t>11.2% (RAR)-39% (RODA)</a:t>
            </a:r>
          </a:p>
          <a:p>
            <a:pPr marL="342900" indent="-342900">
              <a:buFont typeface="Arial" panose="020B0604020202020204" pitchFamily="34" charset="0"/>
              <a:buChar char="•"/>
            </a:pPr>
            <a:r>
              <a:rPr lang="en-IE" sz="2800" b="1" dirty="0">
                <a:solidFill>
                  <a:srgbClr val="F9B200"/>
                </a:solidFill>
                <a:latin typeface="Calibri" panose="020F0502020204030204" pitchFamily="34" charset="0"/>
                <a:cs typeface="Calibri" panose="020F0502020204030204" pitchFamily="34" charset="0"/>
              </a:rPr>
              <a:t>Yearly average solar efficiency:</a:t>
            </a:r>
          </a:p>
          <a:p>
            <a:r>
              <a:rPr lang="en-IE" sz="2800" b="1" dirty="0">
                <a:solidFill>
                  <a:srgbClr val="F9B200"/>
                </a:solidFill>
                <a:latin typeface="Calibri" panose="020F0502020204030204" pitchFamily="34" charset="0"/>
                <a:cs typeface="Calibri" panose="020F0502020204030204" pitchFamily="34" charset="0"/>
              </a:rPr>
              <a:t>     </a:t>
            </a:r>
            <a:r>
              <a:rPr lang="en-IE" sz="2800" dirty="0">
                <a:solidFill>
                  <a:srgbClr val="333333"/>
                </a:solidFill>
                <a:latin typeface="Calibri" panose="020F0502020204030204" pitchFamily="34" charset="0"/>
                <a:cs typeface="Calibri" panose="020F0502020204030204" pitchFamily="34" charset="0"/>
              </a:rPr>
              <a:t>37% (M&amp;R)-54% (RODA)</a:t>
            </a:r>
          </a:p>
        </p:txBody>
      </p:sp>
      <p:sp>
        <p:nvSpPr>
          <p:cNvPr id="14" name="TextBox 13">
            <a:extLst>
              <a:ext uri="{FF2B5EF4-FFF2-40B4-BE49-F238E27FC236}">
                <a16:creationId xmlns:a16="http://schemas.microsoft.com/office/drawing/2014/main" id="{A39A45C7-D502-4026-8229-B2CBFE63C523}"/>
              </a:ext>
            </a:extLst>
          </p:cNvPr>
          <p:cNvSpPr txBox="1"/>
          <p:nvPr userDrawn="1"/>
        </p:nvSpPr>
        <p:spPr>
          <a:xfrm>
            <a:off x="5798700" y="3620431"/>
            <a:ext cx="5909481" cy="2438488"/>
          </a:xfrm>
          <a:prstGeom prst="rect">
            <a:avLst/>
          </a:prstGeom>
          <a:noFill/>
        </p:spPr>
        <p:txBody>
          <a:bodyPr wrap="square" rtlCol="0">
            <a:spAutoFit/>
          </a:bodyPr>
          <a:lstStyle/>
          <a:p>
            <a:pPr marL="522900" lvl="1" indent="-342900">
              <a:lnSpc>
                <a:spcPct val="110000"/>
              </a:lnSpc>
              <a:buFont typeface="Arial" panose="020B0604020202020204" pitchFamily="34" charset="0"/>
              <a:buChar char="•"/>
            </a:pPr>
            <a:r>
              <a:rPr lang="en-US" sz="2800" b="1" dirty="0">
                <a:solidFill>
                  <a:srgbClr val="FBB505"/>
                </a:solidFill>
                <a:latin typeface="Calibri" panose="020F0502020204030204" pitchFamily="34" charset="0"/>
                <a:cs typeface="Calibri" panose="020F0502020204030204" pitchFamily="34" charset="0"/>
              </a:rPr>
              <a:t>Primary energy savings:</a:t>
            </a:r>
          </a:p>
          <a:p>
            <a:pPr marL="980100" lvl="2" indent="-342900">
              <a:lnSpc>
                <a:spcPct val="110000"/>
              </a:lnSpc>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4 </a:t>
            </a:r>
            <a:r>
              <a:rPr lang="en-US" sz="2800" dirty="0" err="1">
                <a:solidFill>
                  <a:srgbClr val="333333"/>
                </a:solidFill>
                <a:latin typeface="Calibri" panose="020F0502020204030204" pitchFamily="34" charset="0"/>
                <a:cs typeface="Calibri" panose="020F0502020204030204" pitchFamily="34" charset="0"/>
              </a:rPr>
              <a:t>GWh</a:t>
            </a:r>
            <a:r>
              <a:rPr lang="en-US" sz="2800" dirty="0">
                <a:solidFill>
                  <a:srgbClr val="333333"/>
                </a:solidFill>
                <a:latin typeface="Calibri" panose="020F0502020204030204" pitchFamily="34" charset="0"/>
                <a:cs typeface="Calibri" panose="020F0502020204030204" pitchFamily="34" charset="0"/>
              </a:rPr>
              <a:t>/year</a:t>
            </a:r>
          </a:p>
          <a:p>
            <a:pPr marL="980100" lvl="2" indent="-342900">
              <a:lnSpc>
                <a:spcPct val="110000"/>
              </a:lnSpc>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1145 tCO</a:t>
            </a:r>
            <a:r>
              <a:rPr lang="en-US" sz="2800" baseline="-25000" dirty="0">
                <a:solidFill>
                  <a:srgbClr val="333333"/>
                </a:solidFill>
                <a:latin typeface="Calibri" panose="020F0502020204030204" pitchFamily="34" charset="0"/>
                <a:cs typeface="Calibri" panose="020F0502020204030204" pitchFamily="34" charset="0"/>
              </a:rPr>
              <a:t>2</a:t>
            </a:r>
            <a:r>
              <a:rPr lang="en-US" sz="2800" dirty="0">
                <a:solidFill>
                  <a:srgbClr val="333333"/>
                </a:solidFill>
                <a:latin typeface="Calibri" panose="020F0502020204030204" pitchFamily="34" charset="0"/>
                <a:cs typeface="Calibri" panose="020F0502020204030204" pitchFamily="34" charset="0"/>
              </a:rPr>
              <a:t>/year avoided </a:t>
            </a:r>
          </a:p>
          <a:p>
            <a:pPr marL="980100" lvl="2" indent="-342900">
              <a:lnSpc>
                <a:spcPct val="110000"/>
              </a:lnSpc>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5.4 </a:t>
            </a:r>
            <a:r>
              <a:rPr lang="en-US" sz="2800" dirty="0" err="1">
                <a:solidFill>
                  <a:srgbClr val="333333"/>
                </a:solidFill>
                <a:latin typeface="Calibri" panose="020F0502020204030204" pitchFamily="34" charset="0"/>
                <a:cs typeface="Calibri" panose="020F0502020204030204" pitchFamily="34" charset="0"/>
              </a:rPr>
              <a:t>GWh</a:t>
            </a:r>
            <a:r>
              <a:rPr lang="en-US" sz="2800" dirty="0">
                <a:solidFill>
                  <a:srgbClr val="333333"/>
                </a:solidFill>
                <a:latin typeface="Calibri" panose="020F0502020204030204" pitchFamily="34" charset="0"/>
                <a:cs typeface="Calibri" panose="020F0502020204030204" pitchFamily="34" charset="0"/>
              </a:rPr>
              <a:t>/year increase of RES in industrial heating</a:t>
            </a:r>
          </a:p>
        </p:txBody>
      </p:sp>
      <p:sp>
        <p:nvSpPr>
          <p:cNvPr id="15" name="TextBox 14">
            <a:extLst>
              <a:ext uri="{FF2B5EF4-FFF2-40B4-BE49-F238E27FC236}">
                <a16:creationId xmlns:a16="http://schemas.microsoft.com/office/drawing/2014/main" id="{0F85E728-A1E7-4D0C-9520-29ABCC1FE39B}"/>
              </a:ext>
            </a:extLst>
          </p:cNvPr>
          <p:cNvSpPr txBox="1"/>
          <p:nvPr userDrawn="1"/>
        </p:nvSpPr>
        <p:spPr>
          <a:xfrm>
            <a:off x="3748035" y="857112"/>
            <a:ext cx="7761275" cy="646331"/>
          </a:xfrm>
          <a:prstGeom prst="rect">
            <a:avLst/>
          </a:prstGeom>
          <a:noFill/>
        </p:spPr>
        <p:txBody>
          <a:bodyPr wrap="square" rtlCol="0">
            <a:spAutoFit/>
          </a:bodyPr>
          <a:lstStyle/>
          <a:p>
            <a:pPr algn="r"/>
            <a:r>
              <a:rPr lang="fr-FR" sz="3600" b="1" dirty="0">
                <a:solidFill>
                  <a:srgbClr val="F9B200"/>
                </a:solidFill>
              </a:rPr>
              <a:t>The </a:t>
            </a:r>
            <a:r>
              <a:rPr lang="fr-FR" sz="3600" b="1" dirty="0" err="1">
                <a:solidFill>
                  <a:srgbClr val="F9B200"/>
                </a:solidFill>
              </a:rPr>
              <a:t>demo</a:t>
            </a:r>
            <a:r>
              <a:rPr lang="fr-FR" sz="3600" b="1" dirty="0">
                <a:solidFill>
                  <a:srgbClr val="F9B200"/>
                </a:solidFill>
              </a:rPr>
              <a:t>-sites &amp; the flagship </a:t>
            </a:r>
            <a:r>
              <a:rPr lang="fr-FR" sz="3600" b="1" dirty="0" err="1">
                <a:solidFill>
                  <a:srgbClr val="F9B200"/>
                </a:solidFill>
              </a:rPr>
              <a:t>projects</a:t>
            </a:r>
            <a:endParaRPr lang="en-IE" sz="3600" b="1" dirty="0">
              <a:solidFill>
                <a:srgbClr val="F9B200"/>
              </a:solidFill>
            </a:endParaRPr>
          </a:p>
        </p:txBody>
      </p:sp>
      <p:pic>
        <p:nvPicPr>
          <p:cNvPr id="16" name="Picture 15" descr="A picture containing drawing&#10;&#10;Description automatically generated">
            <a:extLst>
              <a:ext uri="{FF2B5EF4-FFF2-40B4-BE49-F238E27FC236}">
                <a16:creationId xmlns:a16="http://schemas.microsoft.com/office/drawing/2014/main" id="{810FBCB1-BDB0-4865-A784-0C4CAE14F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988" y="1278089"/>
            <a:ext cx="2672572" cy="1959480"/>
          </a:xfrm>
          <a:prstGeom prst="rect">
            <a:avLst/>
          </a:prstGeom>
        </p:spPr>
      </p:pic>
    </p:spTree>
    <p:extLst>
      <p:ext uri="{BB962C8B-B14F-4D97-AF65-F5344CB8AC3E}">
        <p14:creationId xmlns:p14="http://schemas.microsoft.com/office/powerpoint/2010/main" val="301341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EAC38-2C38-45B7-911E-F304945F166B}" type="datetime1">
              <a:rPr lang="en-IE" smtClean="0"/>
              <a:t>19/05/2021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29612950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D7418-9E2E-4FF3-BC4A-5DE3B5E947C5}" type="datetimeFigureOut">
              <a:rPr lang="en-IE" smtClean="0"/>
              <a:t>19/05/2021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11" name="TextBox 10"/>
          <p:cNvSpPr txBox="1"/>
          <p:nvPr userDrawn="1"/>
        </p:nvSpPr>
        <p:spPr>
          <a:xfrm>
            <a:off x="1834926" y="5968064"/>
            <a:ext cx="10137758" cy="646331"/>
          </a:xfrm>
          <a:prstGeom prst="rect">
            <a:avLst/>
          </a:prstGeom>
          <a:noFill/>
        </p:spPr>
        <p:txBody>
          <a:bodyPr wrap="square" rtlCol="0">
            <a:spAutoFit/>
          </a:bodyPr>
          <a:lstStyle/>
          <a:p>
            <a:r>
              <a:rPr lang="en-GB" sz="1200" dirty="0">
                <a:solidFill>
                  <a:srgbClr val="333333"/>
                </a:solidFill>
              </a:rPr>
              <a:t>This project has received funding from the European Union’s Horizon 2020 research and innovation programme under grant agreement No 792276. </a:t>
            </a:r>
            <a:br>
              <a:rPr lang="en-GB" sz="1200" dirty="0">
                <a:solidFill>
                  <a:srgbClr val="333333"/>
                </a:solidFill>
              </a:rPr>
            </a:br>
            <a:r>
              <a:rPr lang="en-GB" sz="1200" b="1" dirty="0">
                <a:solidFill>
                  <a:srgbClr val="333333"/>
                </a:solidFill>
              </a:rPr>
              <a:t>Disclaimer: </a:t>
            </a:r>
            <a:r>
              <a:rPr lang="en-GB" sz="1200" dirty="0">
                <a:solidFill>
                  <a:srgbClr val="333333"/>
                </a:solidFill>
              </a:rPr>
              <a:t>The sole responsibility for any error or omissions lies with the editor. The content does not necessarily reflect the opinion of the European Commission. The European Commission is also not responsible for any use that may be made of the information contained</a:t>
            </a:r>
            <a:r>
              <a:rPr lang="en-GB" sz="1200" baseline="0" dirty="0">
                <a:solidFill>
                  <a:srgbClr val="333333"/>
                </a:solidFill>
              </a:rPr>
              <a:t> </a:t>
            </a:r>
            <a:r>
              <a:rPr lang="en-GB" sz="1200" dirty="0">
                <a:solidFill>
                  <a:srgbClr val="333333"/>
                </a:solidFill>
              </a:rPr>
              <a:t>herein. </a:t>
            </a:r>
            <a:endParaRPr lang="en-IE" sz="1200" dirty="0">
              <a:solidFill>
                <a:srgbClr val="333333"/>
              </a:solidFill>
            </a:endParaRPr>
          </a:p>
        </p:txBody>
      </p:sp>
      <p:pic>
        <p:nvPicPr>
          <p:cNvPr id="12" name="Imagen 5" descr="flag_yellow_low"/>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3030" y="5986787"/>
            <a:ext cx="861896" cy="608887"/>
          </a:xfrm>
          <a:prstGeom prst="rect">
            <a:avLst/>
          </a:prstGeom>
          <a:noFill/>
          <a:ln>
            <a:noFill/>
          </a:ln>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4068" y="473979"/>
            <a:ext cx="3551463" cy="1518392"/>
          </a:xfrm>
          <a:prstGeom prst="rect">
            <a:avLst/>
          </a:prstGeom>
        </p:spPr>
      </p:pic>
    </p:spTree>
    <p:extLst>
      <p:ext uri="{BB962C8B-B14F-4D97-AF65-F5344CB8AC3E}">
        <p14:creationId xmlns:p14="http://schemas.microsoft.com/office/powerpoint/2010/main" val="1422562614"/>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hyperlink" Target="https://replicationtool.ship2fair.clou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francesco.peccianti@rin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p:txBody>
          <a:bodyPr/>
          <a:lstStyle/>
          <a:p>
            <a:fld id="{837BD54B-E92B-48D5-8440-1D6FC5D1A4B2}" type="slidenum">
              <a:rPr lang="en-IE" smtClean="0"/>
              <a:t>1</a:t>
            </a:fld>
            <a:endParaRPr lang="en-I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818" y="526084"/>
            <a:ext cx="5021182" cy="2146754"/>
          </a:xfrm>
          <a:prstGeom prst="rect">
            <a:avLst/>
          </a:prstGeom>
        </p:spPr>
      </p:pic>
      <p:sp>
        <p:nvSpPr>
          <p:cNvPr id="9" name="Title 1">
            <a:extLst>
              <a:ext uri="{FF2B5EF4-FFF2-40B4-BE49-F238E27FC236}">
                <a16:creationId xmlns:a16="http://schemas.microsoft.com/office/drawing/2014/main" id="{1451B09C-8F48-4D66-999D-9658BA4FE3FB}"/>
              </a:ext>
            </a:extLst>
          </p:cNvPr>
          <p:cNvSpPr txBox="1">
            <a:spLocks/>
          </p:cNvSpPr>
          <p:nvPr/>
        </p:nvSpPr>
        <p:spPr>
          <a:xfrm>
            <a:off x="930721" y="3346101"/>
            <a:ext cx="10634932" cy="1678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b="1" dirty="0">
                <a:solidFill>
                  <a:srgbClr val="F9B200"/>
                </a:solidFill>
                <a:latin typeface="Arial Black" panose="020B0A04020102020204" pitchFamily="34" charset="0"/>
              </a:rPr>
              <a:t>The SHIP2FAIR Replication Tool</a:t>
            </a:r>
            <a:br>
              <a:rPr lang="fr-FR" sz="3600" b="1" dirty="0">
                <a:solidFill>
                  <a:srgbClr val="F9B200"/>
                </a:solidFill>
                <a:latin typeface="Arial Black" panose="020B0A04020102020204" pitchFamily="34" charset="0"/>
              </a:rPr>
            </a:br>
            <a:br>
              <a:rPr lang="fr-FR" sz="3600" b="1" dirty="0">
                <a:solidFill>
                  <a:srgbClr val="F9B200"/>
                </a:solidFill>
                <a:latin typeface="Arial Black" panose="020B0A04020102020204" pitchFamily="34" charset="0"/>
              </a:rPr>
            </a:br>
            <a:r>
              <a:rPr lang="fr-FR" sz="2800" b="1" dirty="0">
                <a:solidFill>
                  <a:srgbClr val="004268"/>
                </a:solidFill>
                <a:latin typeface="Arial Black" panose="020B0A04020102020204" pitchFamily="34" charset="0"/>
              </a:rPr>
              <a:t>Webinar, 19/05/2021</a:t>
            </a:r>
            <a:endParaRPr lang="en-IE" sz="2800" dirty="0">
              <a:solidFill>
                <a:srgbClr val="004268"/>
              </a:solidFill>
              <a:latin typeface="Arial Black" panose="020B0A04020102020204" pitchFamily="34" charset="0"/>
            </a:endParaRPr>
          </a:p>
        </p:txBody>
      </p:sp>
    </p:spTree>
    <p:extLst>
      <p:ext uri="{BB962C8B-B14F-4D97-AF65-F5344CB8AC3E}">
        <p14:creationId xmlns:p14="http://schemas.microsoft.com/office/powerpoint/2010/main" val="587002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2</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Replication Tool</a:t>
            </a:r>
            <a:endParaRPr lang="en-IE" sz="3600" b="1" dirty="0">
              <a:solidFill>
                <a:srgbClr val="F9B200"/>
              </a:solidFill>
            </a:endParaRPr>
          </a:p>
        </p:txBody>
      </p:sp>
      <p:pic>
        <p:nvPicPr>
          <p:cNvPr id="5" name="Picture 4" descr="A close up of a sign&#10;&#10;Description automatically generated">
            <a:extLst>
              <a:ext uri="{FF2B5EF4-FFF2-40B4-BE49-F238E27FC236}">
                <a16:creationId xmlns:a16="http://schemas.microsoft.com/office/drawing/2014/main" id="{530F777C-598C-487E-8FB6-362C0104F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52" y="1503443"/>
            <a:ext cx="2009200" cy="2009200"/>
          </a:xfrm>
          <a:prstGeom prst="rect">
            <a:avLst/>
          </a:prstGeom>
        </p:spPr>
      </p:pic>
      <p:sp>
        <p:nvSpPr>
          <p:cNvPr id="9" name="TextBox 6">
            <a:extLst>
              <a:ext uri="{FF2B5EF4-FFF2-40B4-BE49-F238E27FC236}">
                <a16:creationId xmlns:a16="http://schemas.microsoft.com/office/drawing/2014/main" id="{C1126E08-7F2C-43FA-B99B-A0EB45470D71}"/>
              </a:ext>
            </a:extLst>
          </p:cNvPr>
          <p:cNvSpPr txBox="1"/>
          <p:nvPr/>
        </p:nvSpPr>
        <p:spPr>
          <a:xfrm>
            <a:off x="3054699" y="1696761"/>
            <a:ext cx="8714433" cy="4093428"/>
          </a:xfrm>
          <a:prstGeom prst="rect">
            <a:avLst/>
          </a:prstGeom>
          <a:noFill/>
        </p:spPr>
        <p:txBody>
          <a:bodyPr wrap="square" rtlCol="0">
            <a:spAutoFit/>
          </a:bodyPr>
          <a:lstStyle/>
          <a:p>
            <a:r>
              <a:rPr lang="en-IE" sz="2000" dirty="0">
                <a:solidFill>
                  <a:srgbClr val="333333"/>
                </a:solidFill>
                <a:latin typeface="Calibri" panose="020F0502020204030204" pitchFamily="34" charset="0"/>
                <a:cs typeface="Calibri" panose="020F0502020204030204" pitchFamily="34" charset="0"/>
              </a:rPr>
              <a:t>The Replication Tool is a software able to evaluate the </a:t>
            </a:r>
            <a:r>
              <a:rPr lang="en-IE" sz="2000" b="1" dirty="0">
                <a:solidFill>
                  <a:srgbClr val="333333"/>
                </a:solidFill>
                <a:latin typeface="Calibri" panose="020F0502020204030204" pitchFamily="34" charset="0"/>
                <a:cs typeface="Calibri" panose="020F0502020204030204" pitchFamily="34" charset="0"/>
              </a:rPr>
              <a:t>techno-economic potential </a:t>
            </a:r>
            <a:r>
              <a:rPr lang="en-IE" sz="2000" dirty="0">
                <a:solidFill>
                  <a:srgbClr val="333333"/>
                </a:solidFill>
                <a:latin typeface="Calibri" panose="020F0502020204030204" pitchFamily="34" charset="0"/>
                <a:cs typeface="Calibri" panose="020F0502020204030204" pitchFamily="34" charset="0"/>
              </a:rPr>
              <a:t>of SHIP solution, starting from </a:t>
            </a:r>
            <a:r>
              <a:rPr lang="en-IE" sz="2000" b="1" dirty="0">
                <a:solidFill>
                  <a:srgbClr val="333333"/>
                </a:solidFill>
                <a:latin typeface="Calibri" panose="020F0502020204030204" pitchFamily="34" charset="0"/>
                <a:cs typeface="Calibri" panose="020F0502020204030204" pitchFamily="34" charset="0"/>
              </a:rPr>
              <a:t>local solar potential </a:t>
            </a:r>
            <a:r>
              <a:rPr lang="en-IE" sz="2000" dirty="0">
                <a:solidFill>
                  <a:srgbClr val="333333"/>
                </a:solidFill>
                <a:latin typeface="Calibri" panose="020F0502020204030204" pitchFamily="34" charset="0"/>
                <a:cs typeface="Calibri" panose="020F0502020204030204" pitchFamily="34" charset="0"/>
              </a:rPr>
              <a:t>and current </a:t>
            </a:r>
            <a:r>
              <a:rPr lang="en-IE" sz="2000" b="1" dirty="0">
                <a:solidFill>
                  <a:srgbClr val="333333"/>
                </a:solidFill>
                <a:latin typeface="Calibri" panose="020F0502020204030204" pitchFamily="34" charset="0"/>
                <a:cs typeface="Calibri" panose="020F0502020204030204" pitchFamily="34" charset="0"/>
              </a:rPr>
              <a:t>process heat demand</a:t>
            </a:r>
            <a:r>
              <a:rPr lang="en-IE" sz="2000" dirty="0">
                <a:solidFill>
                  <a:srgbClr val="333333"/>
                </a:solidFill>
                <a:latin typeface="Calibri" panose="020F0502020204030204" pitchFamily="34" charset="0"/>
                <a:cs typeface="Calibri" panose="020F0502020204030204" pitchFamily="34" charset="0"/>
              </a:rPr>
              <a:t>.</a:t>
            </a:r>
          </a:p>
          <a:p>
            <a:pPr marL="342900" indent="-342900">
              <a:buClr>
                <a:srgbClr val="F9B200"/>
              </a:buClr>
              <a:buFont typeface="Arial" panose="020B0604020202020204" pitchFamily="34" charset="0"/>
              <a:buChar char="•"/>
            </a:pPr>
            <a:endParaRPr lang="en-IE" sz="2000" dirty="0">
              <a:solidFill>
                <a:srgbClr val="333333"/>
              </a:solidFill>
              <a:latin typeface="Calibri" panose="020F0502020204030204" pitchFamily="34" charset="0"/>
              <a:cs typeface="Calibri" panose="020F0502020204030204" pitchFamily="34" charset="0"/>
            </a:endParaRPr>
          </a:p>
          <a:p>
            <a:pPr>
              <a:buClr>
                <a:srgbClr val="F9B200"/>
              </a:buClr>
            </a:pPr>
            <a:r>
              <a:rPr lang="en-GB" sz="2000" dirty="0">
                <a:solidFill>
                  <a:srgbClr val="333333"/>
                </a:solidFill>
                <a:latin typeface="Calibri" panose="020F0502020204030204" pitchFamily="34" charset="0"/>
                <a:cs typeface="Calibri" panose="020F0502020204030204" pitchFamily="34" charset="0"/>
              </a:rPr>
              <a:t>This tool is able to provide a first outlook on the SHIP </a:t>
            </a:r>
            <a:r>
              <a:rPr lang="en-GB" sz="2000" b="1" dirty="0">
                <a:solidFill>
                  <a:srgbClr val="333333"/>
                </a:solidFill>
                <a:latin typeface="Calibri" panose="020F0502020204030204" pitchFamily="34" charset="0"/>
                <a:cs typeface="Calibri" panose="020F0502020204030204" pitchFamily="34" charset="0"/>
              </a:rPr>
              <a:t>integration within the process </a:t>
            </a:r>
            <a:r>
              <a:rPr lang="en-GB" sz="2000" dirty="0">
                <a:solidFill>
                  <a:srgbClr val="333333"/>
                </a:solidFill>
                <a:latin typeface="Calibri" panose="020F0502020204030204" pitchFamily="34" charset="0"/>
                <a:cs typeface="Calibri" panose="020F0502020204030204" pitchFamily="34" charset="0"/>
              </a:rPr>
              <a:t>and to </a:t>
            </a:r>
            <a:r>
              <a:rPr lang="en-GB" sz="2000" b="1" dirty="0">
                <a:solidFill>
                  <a:srgbClr val="333333"/>
                </a:solidFill>
                <a:latin typeface="Calibri" panose="020F0502020204030204" pitchFamily="34" charset="0"/>
                <a:cs typeface="Calibri" panose="020F0502020204030204" pitchFamily="34" charset="0"/>
              </a:rPr>
              <a:t>optimise the system</a:t>
            </a:r>
            <a:r>
              <a:rPr lang="en-GB" sz="2000" dirty="0">
                <a:solidFill>
                  <a:srgbClr val="333333"/>
                </a:solidFill>
                <a:latin typeface="Calibri" panose="020F0502020204030204" pitchFamily="34" charset="0"/>
                <a:cs typeface="Calibri" panose="020F0502020204030204" pitchFamily="34" charset="0"/>
              </a:rPr>
              <a:t> according to the user’s needs.</a:t>
            </a:r>
          </a:p>
          <a:p>
            <a:endParaRPr lang="en-IE" sz="2000" dirty="0">
              <a:solidFill>
                <a:srgbClr val="333333"/>
              </a:solidFill>
              <a:latin typeface="Calibri" panose="020F0502020204030204" pitchFamily="34" charset="0"/>
              <a:cs typeface="Calibri" panose="020F0502020204030204" pitchFamily="34" charset="0"/>
            </a:endParaRPr>
          </a:p>
          <a:p>
            <a:r>
              <a:rPr lang="en-IE" sz="2000" dirty="0">
                <a:solidFill>
                  <a:srgbClr val="333333"/>
                </a:solidFill>
                <a:latin typeface="Calibri" panose="020F0502020204030204" pitchFamily="34" charset="0"/>
                <a:cs typeface="Calibri" panose="020F0502020204030204" pitchFamily="34" charset="0"/>
              </a:rPr>
              <a:t>It provides:</a:t>
            </a:r>
          </a:p>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Evaluation of </a:t>
            </a:r>
            <a:r>
              <a:rPr lang="en-IE" sz="2000" b="1" dirty="0">
                <a:solidFill>
                  <a:srgbClr val="333333"/>
                </a:solidFill>
                <a:latin typeface="Calibri" panose="020F0502020204030204" pitchFamily="34" charset="0"/>
                <a:cs typeface="Calibri" panose="020F0502020204030204" pitchFamily="34" charset="0"/>
              </a:rPr>
              <a:t>solar field parameters</a:t>
            </a:r>
            <a:r>
              <a:rPr lang="en-IE" sz="2000" dirty="0">
                <a:solidFill>
                  <a:srgbClr val="333333"/>
                </a:solidFill>
                <a:latin typeface="Calibri" panose="020F0502020204030204" pitchFamily="34" charset="0"/>
                <a:cs typeface="Calibri" panose="020F0502020204030204" pitchFamily="34" charset="0"/>
              </a:rPr>
              <a:t> (sizing, technology, thermal storage requirements, etc.)</a:t>
            </a:r>
          </a:p>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Expected </a:t>
            </a:r>
            <a:r>
              <a:rPr lang="en-IE" sz="2000" b="1" dirty="0">
                <a:solidFill>
                  <a:srgbClr val="333333"/>
                </a:solidFill>
                <a:latin typeface="Calibri" panose="020F0502020204030204" pitchFamily="34" charset="0"/>
                <a:cs typeface="Calibri" panose="020F0502020204030204" pitchFamily="34" charset="0"/>
              </a:rPr>
              <a:t>energetic and environmental results</a:t>
            </a:r>
            <a:r>
              <a:rPr lang="en-IE" sz="2000" dirty="0">
                <a:solidFill>
                  <a:srgbClr val="333333"/>
                </a:solidFill>
                <a:latin typeface="Calibri" panose="020F0502020204030204" pitchFamily="34" charset="0"/>
                <a:cs typeface="Calibri" panose="020F0502020204030204" pitchFamily="34" charset="0"/>
              </a:rPr>
              <a:t> (solar fraction, energy savings, avoided emissions, etc.)</a:t>
            </a:r>
          </a:p>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Preliminary </a:t>
            </a:r>
            <a:r>
              <a:rPr lang="en-IE" sz="2000" b="1" dirty="0">
                <a:solidFill>
                  <a:srgbClr val="333333"/>
                </a:solidFill>
                <a:latin typeface="Calibri" panose="020F0502020204030204" pitchFamily="34" charset="0"/>
                <a:cs typeface="Calibri" panose="020F0502020204030204" pitchFamily="34" charset="0"/>
              </a:rPr>
              <a:t>economic figures</a:t>
            </a:r>
            <a:r>
              <a:rPr lang="en-IE" sz="2000" dirty="0">
                <a:solidFill>
                  <a:srgbClr val="333333"/>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09630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3</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Replication Tool</a:t>
            </a:r>
            <a:endParaRPr lang="en-IE" sz="3600" b="1" dirty="0">
              <a:solidFill>
                <a:srgbClr val="F9B200"/>
              </a:solidFill>
            </a:endParaRPr>
          </a:p>
        </p:txBody>
      </p:sp>
      <p:pic>
        <p:nvPicPr>
          <p:cNvPr id="5" name="Picture 4" descr="A close up of a sign&#10;&#10;Description automatically generated">
            <a:extLst>
              <a:ext uri="{FF2B5EF4-FFF2-40B4-BE49-F238E27FC236}">
                <a16:creationId xmlns:a16="http://schemas.microsoft.com/office/drawing/2014/main" id="{530F777C-598C-487E-8FB6-362C0104F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52" y="1503443"/>
            <a:ext cx="2009200" cy="2009200"/>
          </a:xfrm>
          <a:prstGeom prst="rect">
            <a:avLst/>
          </a:prstGeom>
        </p:spPr>
      </p:pic>
      <p:sp>
        <p:nvSpPr>
          <p:cNvPr id="9" name="TextBox 6">
            <a:extLst>
              <a:ext uri="{FF2B5EF4-FFF2-40B4-BE49-F238E27FC236}">
                <a16:creationId xmlns:a16="http://schemas.microsoft.com/office/drawing/2014/main" id="{C1126E08-7F2C-43FA-B99B-A0EB45470D71}"/>
              </a:ext>
            </a:extLst>
          </p:cNvPr>
          <p:cNvSpPr txBox="1"/>
          <p:nvPr/>
        </p:nvSpPr>
        <p:spPr>
          <a:xfrm>
            <a:off x="3054699" y="1696761"/>
            <a:ext cx="8714433" cy="4401205"/>
          </a:xfrm>
          <a:prstGeom prst="rect">
            <a:avLst/>
          </a:prstGeom>
          <a:noFill/>
        </p:spPr>
        <p:txBody>
          <a:bodyPr wrap="square" rtlCol="0">
            <a:spAutoFit/>
          </a:bodyPr>
          <a:lstStyle/>
          <a:p>
            <a:r>
              <a:rPr lang="en-GB" sz="2000" b="1" dirty="0">
                <a:solidFill>
                  <a:srgbClr val="333333"/>
                </a:solidFill>
                <a:latin typeface="Calibri" panose="020F0502020204030204" pitchFamily="34" charset="0"/>
                <a:cs typeface="Calibri" panose="020F0502020204030204" pitchFamily="34" charset="0"/>
              </a:rPr>
              <a:t>ADVANTAGES:</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Not specialised tool</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Interactive interface</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Default values suggested</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Inputs required available to the user</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Optimisation of the solar field based on a selected parameter</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Possibility to compare alternatives</a:t>
            </a:r>
          </a:p>
          <a:p>
            <a:endParaRPr lang="en-IE" sz="2000" dirty="0">
              <a:solidFill>
                <a:srgbClr val="333333"/>
              </a:solidFill>
              <a:latin typeface="Calibri" panose="020F0502020204030204" pitchFamily="34" charset="0"/>
              <a:cs typeface="Calibri" panose="020F0502020204030204" pitchFamily="34" charset="0"/>
            </a:endParaRPr>
          </a:p>
          <a:p>
            <a:r>
              <a:rPr lang="en-GB" sz="2000" b="1" dirty="0">
                <a:solidFill>
                  <a:srgbClr val="333333"/>
                </a:solidFill>
                <a:latin typeface="Calibri" panose="020F0502020204030204" pitchFamily="34" charset="0"/>
                <a:cs typeface="Calibri" panose="020F0502020204030204" pitchFamily="34" charset="0"/>
              </a:rPr>
              <a:t>USER:</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Professionals to develop feasibility studies</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Technical department of interested companies</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Consultants</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Students</a:t>
            </a:r>
          </a:p>
          <a:p>
            <a:endParaRPr lang="en-GB" sz="20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3424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4</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6179669" y="857112"/>
            <a:ext cx="5329641" cy="646331"/>
          </a:xfrm>
          <a:prstGeom prst="rect">
            <a:avLst/>
          </a:prstGeom>
          <a:noFill/>
        </p:spPr>
        <p:txBody>
          <a:bodyPr wrap="square" rtlCol="0">
            <a:spAutoFit/>
          </a:bodyPr>
          <a:lstStyle/>
          <a:p>
            <a:pPr algn="r"/>
            <a:r>
              <a:rPr lang="en-US" sz="3600" b="1" dirty="0">
                <a:solidFill>
                  <a:srgbClr val="F9B200"/>
                </a:solidFill>
              </a:rPr>
              <a:t>How does the RT work?</a:t>
            </a:r>
            <a:endParaRPr lang="en-IE" sz="3600" b="1" dirty="0">
              <a:solidFill>
                <a:srgbClr val="F9B200"/>
              </a:solidFill>
            </a:endParaRPr>
          </a:p>
        </p:txBody>
      </p:sp>
      <p:sp>
        <p:nvSpPr>
          <p:cNvPr id="8" name="TextBox 6">
            <a:extLst>
              <a:ext uri="{FF2B5EF4-FFF2-40B4-BE49-F238E27FC236}">
                <a16:creationId xmlns:a16="http://schemas.microsoft.com/office/drawing/2014/main" id="{F65FEE9D-D45A-47C0-8489-15C1DCAB4149}"/>
              </a:ext>
            </a:extLst>
          </p:cNvPr>
          <p:cNvSpPr txBox="1"/>
          <p:nvPr/>
        </p:nvSpPr>
        <p:spPr>
          <a:xfrm>
            <a:off x="1738783" y="1937869"/>
            <a:ext cx="8714433" cy="2554545"/>
          </a:xfrm>
          <a:prstGeom prst="rect">
            <a:avLst/>
          </a:prstGeom>
          <a:noFill/>
        </p:spPr>
        <p:txBody>
          <a:bodyPr wrap="square" rtlCol="0">
            <a:spAutoFit/>
          </a:bodyPr>
          <a:lstStyle/>
          <a:p>
            <a:r>
              <a:rPr lang="en-IE" sz="2000" dirty="0">
                <a:solidFill>
                  <a:srgbClr val="333333"/>
                </a:solidFill>
                <a:latin typeface="Calibri" panose="020F0502020204030204" pitchFamily="34" charset="0"/>
                <a:cs typeface="Calibri" panose="020F0502020204030204" pitchFamily="34" charset="0"/>
                <a:sym typeface="Wingdings" panose="05000000000000000000" pitchFamily="2" charset="2"/>
              </a:rPr>
              <a:t>The Replication Tool (RT) is a </a:t>
            </a:r>
            <a:r>
              <a:rPr lang="en-IE" sz="2000" b="1" dirty="0">
                <a:solidFill>
                  <a:srgbClr val="333333"/>
                </a:solidFill>
                <a:latin typeface="Calibri" panose="020F0502020204030204" pitchFamily="34" charset="0"/>
                <a:cs typeface="Calibri" panose="020F0502020204030204" pitchFamily="34" charset="0"/>
              </a:rPr>
              <a:t>web tool</a:t>
            </a:r>
            <a:r>
              <a:rPr lang="en-IE" sz="2000" dirty="0">
                <a:solidFill>
                  <a:srgbClr val="333333"/>
                </a:solidFill>
                <a:latin typeface="Calibri" panose="020F0502020204030204" pitchFamily="34" charset="0"/>
                <a:cs typeface="Calibri" panose="020F0502020204030204" pitchFamily="34" charset="0"/>
              </a:rPr>
              <a:t>, which allows registered users to </a:t>
            </a:r>
            <a:r>
              <a:rPr lang="en-IE" sz="2000" b="1" dirty="0">
                <a:solidFill>
                  <a:srgbClr val="333333"/>
                </a:solidFill>
                <a:latin typeface="Calibri" panose="020F0502020204030204" pitchFamily="34" charset="0"/>
                <a:cs typeface="Calibri" panose="020F0502020204030204" pitchFamily="34" charset="0"/>
              </a:rPr>
              <a:t>run 5 modules</a:t>
            </a:r>
            <a:r>
              <a:rPr lang="en-IE" sz="2000" dirty="0">
                <a:solidFill>
                  <a:srgbClr val="333333"/>
                </a:solidFill>
                <a:latin typeface="Calibri" panose="020F0502020204030204" pitchFamily="34" charset="0"/>
                <a:cs typeface="Calibri" panose="020F0502020204030204" pitchFamily="34" charset="0"/>
              </a:rPr>
              <a:t> in sequence:</a:t>
            </a:r>
          </a:p>
          <a:p>
            <a:endParaRPr lang="en-IE" sz="2000" dirty="0">
              <a:solidFill>
                <a:srgbClr val="333333"/>
              </a:solidFill>
              <a:latin typeface="Calibri" panose="020F0502020204030204" pitchFamily="34" charset="0"/>
              <a:cs typeface="Calibri" panose="020F0502020204030204" pitchFamily="34" charset="0"/>
            </a:endParaRPr>
          </a:p>
          <a:p>
            <a:pPr marL="914400" lvl="1" indent="-4572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General Information Module</a:t>
            </a:r>
          </a:p>
          <a:p>
            <a:pPr marL="914400" lvl="1" indent="-4572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Solar Mapping Module</a:t>
            </a:r>
          </a:p>
          <a:p>
            <a:pPr marL="914400" lvl="1" indent="-457200">
              <a:buClr>
                <a:srgbClr val="F9B200"/>
              </a:buClr>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Industrial Process Demand Characterization Module</a:t>
            </a:r>
          </a:p>
          <a:p>
            <a:pPr marL="914400" lvl="1" indent="-457200">
              <a:buClr>
                <a:srgbClr val="F9B200"/>
              </a:buClr>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Simulation Module</a:t>
            </a:r>
          </a:p>
          <a:p>
            <a:pPr marL="914400" lvl="1" indent="-457200">
              <a:buClr>
                <a:srgbClr val="F9B200"/>
              </a:buClr>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Solar Integration Module</a:t>
            </a:r>
            <a:endParaRPr lang="en-IE" sz="2000" dirty="0">
              <a:solidFill>
                <a:srgbClr val="333333"/>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6DC49422-3D3B-4F97-AA22-1AA05F3B2B77}"/>
              </a:ext>
            </a:extLst>
          </p:cNvPr>
          <p:cNvPicPr>
            <a:picLocks noChangeAspect="1"/>
          </p:cNvPicPr>
          <p:nvPr/>
        </p:nvPicPr>
        <p:blipFill>
          <a:blip r:embed="rId3"/>
          <a:stretch>
            <a:fillRect/>
          </a:stretch>
        </p:blipFill>
        <p:spPr>
          <a:xfrm>
            <a:off x="714638" y="4816685"/>
            <a:ext cx="10762721" cy="1370755"/>
          </a:xfrm>
          <a:prstGeom prst="rect">
            <a:avLst/>
          </a:prstGeom>
        </p:spPr>
      </p:pic>
    </p:spTree>
    <p:extLst>
      <p:ext uri="{BB962C8B-B14F-4D97-AF65-F5344CB8AC3E}">
        <p14:creationId xmlns:p14="http://schemas.microsoft.com/office/powerpoint/2010/main" val="2053509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5</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7" name="TextBox 6"/>
          <p:cNvSpPr txBox="1"/>
          <p:nvPr/>
        </p:nvSpPr>
        <p:spPr>
          <a:xfrm>
            <a:off x="280263" y="1972290"/>
            <a:ext cx="4505097" cy="2554545"/>
          </a:xfrm>
          <a:prstGeom prst="rect">
            <a:avLst/>
          </a:prstGeom>
          <a:noFill/>
        </p:spPr>
        <p:txBody>
          <a:bodyPr wrap="square" rtlCol="0">
            <a:spAutoFit/>
          </a:bodyPr>
          <a:lstStyle/>
          <a:p>
            <a:r>
              <a:rPr lang="en-US" sz="2000" b="1" dirty="0">
                <a:solidFill>
                  <a:srgbClr val="333333"/>
                </a:solidFill>
                <a:latin typeface="Calibri" panose="020F0502020204030204" pitchFamily="34" charset="0"/>
                <a:cs typeface="Calibri" panose="020F0502020204030204" pitchFamily="34" charset="0"/>
              </a:rPr>
              <a:t>Outputs:</a:t>
            </a:r>
          </a:p>
          <a:p>
            <a:endParaRPr lang="en-US"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defRPr/>
            </a:pPr>
            <a:r>
              <a:rPr lang="en-US" sz="2000" dirty="0">
                <a:solidFill>
                  <a:srgbClr val="333333"/>
                </a:solidFill>
                <a:latin typeface="Calibri" panose="020F0502020204030204" pitchFamily="34" charset="0"/>
                <a:cs typeface="Calibri" panose="020F0502020204030204" pitchFamily="34" charset="0"/>
              </a:rPr>
              <a:t>Solar irradiance (hourly profile)</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Optimized angles (slope and azimuth)</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Usable area</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Total corrective factor</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Ambient temperature (hourly profile)</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Wind speed (hourly profile)</a:t>
            </a:r>
            <a:endParaRPr lang="en-US" sz="2000" b="0" i="0" u="none" strike="noStrike" baseline="0" dirty="0">
              <a:solidFill>
                <a:srgbClr val="000000"/>
              </a:solidFill>
              <a:latin typeface="Calibri" panose="020F0502020204030204" pitchFamily="34" charset="0"/>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Module 2/5</a:t>
            </a:r>
            <a:endParaRPr lang="en-IE" sz="3600" b="1" dirty="0">
              <a:solidFill>
                <a:srgbClr val="F9B200"/>
              </a:solidFill>
            </a:endParaRPr>
          </a:p>
        </p:txBody>
      </p:sp>
      <p:pic>
        <p:nvPicPr>
          <p:cNvPr id="10" name="Immagine 9">
            <a:extLst>
              <a:ext uri="{FF2B5EF4-FFF2-40B4-BE49-F238E27FC236}">
                <a16:creationId xmlns:a16="http://schemas.microsoft.com/office/drawing/2014/main" id="{6FDA1972-4564-4284-986C-E2A72A8E60C4}"/>
              </a:ext>
            </a:extLst>
          </p:cNvPr>
          <p:cNvPicPr>
            <a:picLocks noChangeAspect="1"/>
          </p:cNvPicPr>
          <p:nvPr/>
        </p:nvPicPr>
        <p:blipFill>
          <a:blip r:embed="rId3"/>
          <a:stretch>
            <a:fillRect/>
          </a:stretch>
        </p:blipFill>
        <p:spPr>
          <a:xfrm>
            <a:off x="194643" y="684097"/>
            <a:ext cx="8508633" cy="863658"/>
          </a:xfrm>
          <a:prstGeom prst="rect">
            <a:avLst/>
          </a:prstGeom>
        </p:spPr>
      </p:pic>
      <p:pic>
        <p:nvPicPr>
          <p:cNvPr id="9" name="Immagine 8">
            <a:extLst>
              <a:ext uri="{FF2B5EF4-FFF2-40B4-BE49-F238E27FC236}">
                <a16:creationId xmlns:a16="http://schemas.microsoft.com/office/drawing/2014/main" id="{B41181B3-80AC-4821-AAC3-117414A62440}"/>
              </a:ext>
            </a:extLst>
          </p:cNvPr>
          <p:cNvPicPr>
            <a:picLocks noChangeAspect="1"/>
          </p:cNvPicPr>
          <p:nvPr/>
        </p:nvPicPr>
        <p:blipFill>
          <a:blip r:embed="rId4"/>
          <a:stretch>
            <a:fillRect/>
          </a:stretch>
        </p:blipFill>
        <p:spPr>
          <a:xfrm>
            <a:off x="4940617" y="2752803"/>
            <a:ext cx="5239505" cy="3548063"/>
          </a:xfrm>
          <a:prstGeom prst="rect">
            <a:avLst/>
          </a:prstGeom>
          <a:ln>
            <a:solidFill>
              <a:srgbClr val="FFC000"/>
            </a:solidFill>
          </a:ln>
        </p:spPr>
      </p:pic>
      <p:pic>
        <p:nvPicPr>
          <p:cNvPr id="5" name="Immagine 4">
            <a:extLst>
              <a:ext uri="{FF2B5EF4-FFF2-40B4-BE49-F238E27FC236}">
                <a16:creationId xmlns:a16="http://schemas.microsoft.com/office/drawing/2014/main" id="{A235472F-9CB3-4FD0-841B-63A7B3D2BE60}"/>
              </a:ext>
            </a:extLst>
          </p:cNvPr>
          <p:cNvPicPr>
            <a:picLocks noChangeAspect="1"/>
          </p:cNvPicPr>
          <p:nvPr/>
        </p:nvPicPr>
        <p:blipFill>
          <a:blip r:embed="rId5"/>
          <a:stretch>
            <a:fillRect/>
          </a:stretch>
        </p:blipFill>
        <p:spPr>
          <a:xfrm>
            <a:off x="6847839" y="1860233"/>
            <a:ext cx="4834041" cy="3338662"/>
          </a:xfrm>
          <a:prstGeom prst="rect">
            <a:avLst/>
          </a:prstGeom>
          <a:ln>
            <a:solidFill>
              <a:srgbClr val="FFC000"/>
            </a:solidFill>
          </a:ln>
        </p:spPr>
      </p:pic>
    </p:spTree>
    <p:extLst>
      <p:ext uri="{BB962C8B-B14F-4D97-AF65-F5344CB8AC3E}">
        <p14:creationId xmlns:p14="http://schemas.microsoft.com/office/powerpoint/2010/main" val="260712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6</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Module 3/5</a:t>
            </a:r>
            <a:endParaRPr lang="en-IE" sz="3600" b="1" dirty="0">
              <a:solidFill>
                <a:srgbClr val="F9B200"/>
              </a:solidFill>
            </a:endParaRPr>
          </a:p>
        </p:txBody>
      </p:sp>
      <p:pic>
        <p:nvPicPr>
          <p:cNvPr id="8" name="Immagine 7">
            <a:extLst>
              <a:ext uri="{FF2B5EF4-FFF2-40B4-BE49-F238E27FC236}">
                <a16:creationId xmlns:a16="http://schemas.microsoft.com/office/drawing/2014/main" id="{247B6271-6973-4AFF-9B03-851103D2F59A}"/>
              </a:ext>
            </a:extLst>
          </p:cNvPr>
          <p:cNvPicPr>
            <a:picLocks noChangeAspect="1"/>
          </p:cNvPicPr>
          <p:nvPr/>
        </p:nvPicPr>
        <p:blipFill>
          <a:blip r:embed="rId3"/>
          <a:stretch>
            <a:fillRect/>
          </a:stretch>
        </p:blipFill>
        <p:spPr>
          <a:xfrm>
            <a:off x="133564" y="712233"/>
            <a:ext cx="8739274" cy="935179"/>
          </a:xfrm>
          <a:prstGeom prst="rect">
            <a:avLst/>
          </a:prstGeom>
        </p:spPr>
      </p:pic>
      <p:sp>
        <p:nvSpPr>
          <p:cNvPr id="9" name="TextBox 6">
            <a:extLst>
              <a:ext uri="{FF2B5EF4-FFF2-40B4-BE49-F238E27FC236}">
                <a16:creationId xmlns:a16="http://schemas.microsoft.com/office/drawing/2014/main" id="{83C4E925-653B-4EA9-8C2E-DFC7B01B7104}"/>
              </a:ext>
            </a:extLst>
          </p:cNvPr>
          <p:cNvSpPr txBox="1"/>
          <p:nvPr/>
        </p:nvSpPr>
        <p:spPr>
          <a:xfrm>
            <a:off x="833003" y="2731687"/>
            <a:ext cx="4505097" cy="2554545"/>
          </a:xfrm>
          <a:prstGeom prst="rect">
            <a:avLst/>
          </a:prstGeom>
          <a:noFill/>
        </p:spPr>
        <p:txBody>
          <a:bodyPr wrap="square" rtlCol="0">
            <a:spAutoFit/>
          </a:bodyPr>
          <a:lstStyle/>
          <a:p>
            <a:r>
              <a:rPr lang="en-US" sz="2000" b="1" dirty="0">
                <a:solidFill>
                  <a:srgbClr val="333333"/>
                </a:solidFill>
                <a:latin typeface="Calibri" panose="020F0502020204030204" pitchFamily="34" charset="0"/>
                <a:cs typeface="Calibri" panose="020F0502020204030204" pitchFamily="34" charset="0"/>
              </a:rPr>
              <a:t>Outputs:</a:t>
            </a:r>
          </a:p>
          <a:p>
            <a:endParaRPr lang="en-US" sz="2000" dirty="0">
              <a:solidFill>
                <a:srgbClr val="333333"/>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Total thermal demand</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Heating demand &amp; Cooling demand</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Monthly demand distribution</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Process operating temperature</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Details of the thermal demand for each single process</a:t>
            </a:r>
            <a:endParaRPr lang="en-US" sz="2000" b="0" i="0" u="none" strike="noStrike" baseline="0" dirty="0">
              <a:solidFill>
                <a:srgbClr val="000000"/>
              </a:solidFill>
              <a:latin typeface="Calibri" panose="020F0502020204030204" pitchFamily="34" charset="0"/>
            </a:endParaRPr>
          </a:p>
        </p:txBody>
      </p:sp>
      <p:pic>
        <p:nvPicPr>
          <p:cNvPr id="10" name="Immagine 9">
            <a:extLst>
              <a:ext uri="{FF2B5EF4-FFF2-40B4-BE49-F238E27FC236}">
                <a16:creationId xmlns:a16="http://schemas.microsoft.com/office/drawing/2014/main" id="{74BF2746-DCA1-480E-B04E-D17EB9772652}"/>
              </a:ext>
            </a:extLst>
          </p:cNvPr>
          <p:cNvPicPr>
            <a:picLocks noChangeAspect="1"/>
          </p:cNvPicPr>
          <p:nvPr/>
        </p:nvPicPr>
        <p:blipFill>
          <a:blip r:embed="rId4"/>
          <a:stretch>
            <a:fillRect/>
          </a:stretch>
        </p:blipFill>
        <p:spPr>
          <a:xfrm>
            <a:off x="6054771" y="1948068"/>
            <a:ext cx="5454539" cy="4121785"/>
          </a:xfrm>
          <a:prstGeom prst="rect">
            <a:avLst/>
          </a:prstGeom>
          <a:ln>
            <a:solidFill>
              <a:srgbClr val="FFC000"/>
            </a:solidFill>
          </a:ln>
        </p:spPr>
      </p:pic>
    </p:spTree>
    <p:extLst>
      <p:ext uri="{BB962C8B-B14F-4D97-AF65-F5344CB8AC3E}">
        <p14:creationId xmlns:p14="http://schemas.microsoft.com/office/powerpoint/2010/main" val="137304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7</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7" name="TextBox 6"/>
          <p:cNvSpPr txBox="1"/>
          <p:nvPr/>
        </p:nvSpPr>
        <p:spPr>
          <a:xfrm>
            <a:off x="526507" y="2408646"/>
            <a:ext cx="4971701" cy="3170099"/>
          </a:xfrm>
          <a:prstGeom prst="rect">
            <a:avLst/>
          </a:prstGeom>
          <a:noFill/>
        </p:spPr>
        <p:txBody>
          <a:bodyPr wrap="square" rtlCol="0">
            <a:spAutoFit/>
          </a:bodyPr>
          <a:lstStyle/>
          <a:p>
            <a:pPr>
              <a:buClr>
                <a:srgbClr val="F9B200"/>
              </a:buClr>
            </a:pPr>
            <a:r>
              <a:rPr lang="en-US" sz="2000" b="1" dirty="0">
                <a:solidFill>
                  <a:srgbClr val="333333"/>
                </a:solidFill>
                <a:latin typeface="Calibri" panose="020F0502020204030204" pitchFamily="34" charset="0"/>
                <a:cs typeface="Calibri" panose="020F0502020204030204" pitchFamily="34" charset="0"/>
              </a:rPr>
              <a:t>Simulation Module [CEA]</a:t>
            </a:r>
          </a:p>
          <a:p>
            <a:pPr>
              <a:buClr>
                <a:srgbClr val="F9B200"/>
              </a:buClr>
            </a:pPr>
            <a:endParaRPr lang="en-US" sz="2000" b="1" dirty="0">
              <a:solidFill>
                <a:srgbClr val="333333"/>
              </a:solidFill>
              <a:latin typeface="Calibri" panose="020F0502020204030204" pitchFamily="34" charset="0"/>
              <a:cs typeface="Calibri" panose="020F0502020204030204" pitchFamily="34" charset="0"/>
            </a:endParaRPr>
          </a:p>
          <a:p>
            <a:pPr>
              <a:buClr>
                <a:srgbClr val="F9B200"/>
              </a:buClr>
            </a:pPr>
            <a:r>
              <a:rPr lang="en-US" sz="2000" dirty="0">
                <a:solidFill>
                  <a:srgbClr val="333333"/>
                </a:solidFill>
                <a:latin typeface="Calibri" panose="020F0502020204030204" pitchFamily="34" charset="0"/>
                <a:cs typeface="Calibri" panose="020F0502020204030204" pitchFamily="34" charset="0"/>
              </a:rPr>
              <a:t>This module provides the </a:t>
            </a:r>
            <a:r>
              <a:rPr lang="en-US" sz="2000" b="1" dirty="0">
                <a:solidFill>
                  <a:srgbClr val="333333"/>
                </a:solidFill>
                <a:latin typeface="Calibri" panose="020F0502020204030204" pitchFamily="34" charset="0"/>
                <a:cs typeface="Calibri" panose="020F0502020204030204" pitchFamily="34" charset="0"/>
              </a:rPr>
              <a:t>yearly solar heat</a:t>
            </a:r>
            <a:r>
              <a:rPr lang="en-US" sz="2000" dirty="0">
                <a:solidFill>
                  <a:srgbClr val="333333"/>
                </a:solidFill>
                <a:latin typeface="Calibri" panose="020F0502020204030204" pitchFamily="34" charset="0"/>
                <a:cs typeface="Calibri" panose="020F0502020204030204" pitchFamily="34" charset="0"/>
              </a:rPr>
              <a:t> delivered to the process by </a:t>
            </a:r>
            <a:r>
              <a:rPr lang="en-US" sz="2000" b="1" dirty="0">
                <a:solidFill>
                  <a:srgbClr val="333333"/>
                </a:solidFill>
                <a:latin typeface="Calibri" panose="020F0502020204030204" pitchFamily="34" charset="0"/>
                <a:cs typeface="Calibri" panose="020F0502020204030204" pitchFamily="34" charset="0"/>
              </a:rPr>
              <a:t>the user-defined</a:t>
            </a:r>
            <a:r>
              <a:rPr lang="en-US" sz="2000" dirty="0">
                <a:solidFill>
                  <a:srgbClr val="333333"/>
                </a:solidFill>
                <a:latin typeface="Calibri" panose="020F0502020204030204" pitchFamily="34" charset="0"/>
                <a:cs typeface="Calibri" panose="020F0502020204030204" pitchFamily="34" charset="0"/>
              </a:rPr>
              <a:t> </a:t>
            </a:r>
            <a:r>
              <a:rPr lang="en-US" sz="2000" b="1" dirty="0">
                <a:solidFill>
                  <a:srgbClr val="333333"/>
                </a:solidFill>
                <a:latin typeface="Calibri" panose="020F0502020204030204" pitchFamily="34" charset="0"/>
                <a:cs typeface="Calibri" panose="020F0502020204030204" pitchFamily="34" charset="0"/>
              </a:rPr>
              <a:t>solar plant </a:t>
            </a:r>
            <a:r>
              <a:rPr lang="en-US" sz="2000" dirty="0">
                <a:solidFill>
                  <a:srgbClr val="333333"/>
                </a:solidFill>
                <a:latin typeface="Calibri" panose="020F0502020204030204" pitchFamily="34" charset="0"/>
                <a:cs typeface="Calibri" panose="020F0502020204030204" pitchFamily="34" charset="0"/>
              </a:rPr>
              <a:t>(solar field and thermal storage). </a:t>
            </a:r>
          </a:p>
          <a:p>
            <a:pPr>
              <a:buClr>
                <a:srgbClr val="F9B200"/>
              </a:buClr>
            </a:pPr>
            <a:endParaRPr lang="en-US" sz="2000" dirty="0">
              <a:solidFill>
                <a:srgbClr val="333333"/>
              </a:solidFill>
              <a:latin typeface="Calibri" panose="020F0502020204030204" pitchFamily="34" charset="0"/>
              <a:cs typeface="Calibri" panose="020F0502020204030204" pitchFamily="34" charset="0"/>
            </a:endParaRPr>
          </a:p>
          <a:p>
            <a:pPr>
              <a:buClr>
                <a:srgbClr val="F9B200"/>
              </a:buClr>
            </a:pPr>
            <a:r>
              <a:rPr lang="en-US" sz="2000" dirty="0">
                <a:solidFill>
                  <a:srgbClr val="333333"/>
                </a:solidFill>
                <a:latin typeface="Calibri" panose="020F0502020204030204" pitchFamily="34" charset="0"/>
                <a:cs typeface="Calibri" panose="020F0502020204030204" pitchFamily="34" charset="0"/>
              </a:rPr>
              <a:t>Several </a:t>
            </a:r>
            <a:r>
              <a:rPr lang="en-US" sz="2000" b="1" dirty="0">
                <a:solidFill>
                  <a:srgbClr val="333333"/>
                </a:solidFill>
                <a:latin typeface="Calibri" panose="020F0502020204030204" pitchFamily="34" charset="0"/>
                <a:cs typeface="Calibri" panose="020F0502020204030204" pitchFamily="34" charset="0"/>
              </a:rPr>
              <a:t>Key Performance Indicators</a:t>
            </a:r>
            <a:r>
              <a:rPr lang="en-US" sz="2000" dirty="0">
                <a:solidFill>
                  <a:srgbClr val="333333"/>
                </a:solidFill>
                <a:latin typeface="Calibri" panose="020F0502020204030204" pitchFamily="34" charset="0"/>
                <a:cs typeface="Calibri" panose="020F0502020204030204" pitchFamily="34" charset="0"/>
              </a:rPr>
              <a:t> are calculated to help the user evaluate the benefit of the solar plant from a </a:t>
            </a:r>
            <a:r>
              <a:rPr lang="en-US" sz="2000" b="1" dirty="0">
                <a:solidFill>
                  <a:srgbClr val="333333"/>
                </a:solidFill>
                <a:latin typeface="Calibri" panose="020F0502020204030204" pitchFamily="34" charset="0"/>
                <a:cs typeface="Calibri" panose="020F0502020204030204" pitchFamily="34" charset="0"/>
              </a:rPr>
              <a:t>technical</a:t>
            </a:r>
            <a:r>
              <a:rPr lang="en-US" sz="2000" dirty="0">
                <a:solidFill>
                  <a:srgbClr val="333333"/>
                </a:solidFill>
                <a:latin typeface="Calibri" panose="020F0502020204030204" pitchFamily="34" charset="0"/>
                <a:cs typeface="Calibri" panose="020F0502020204030204" pitchFamily="34" charset="0"/>
              </a:rPr>
              <a:t>, </a:t>
            </a:r>
            <a:r>
              <a:rPr lang="en-US" sz="2000" b="1" dirty="0">
                <a:solidFill>
                  <a:srgbClr val="333333"/>
                </a:solidFill>
                <a:latin typeface="Calibri" panose="020F0502020204030204" pitchFamily="34" charset="0"/>
                <a:cs typeface="Calibri" panose="020F0502020204030204" pitchFamily="34" charset="0"/>
              </a:rPr>
              <a:t>environmental</a:t>
            </a:r>
            <a:r>
              <a:rPr lang="en-US" sz="2000" dirty="0">
                <a:solidFill>
                  <a:srgbClr val="333333"/>
                </a:solidFill>
                <a:latin typeface="Calibri" panose="020F0502020204030204" pitchFamily="34" charset="0"/>
                <a:cs typeface="Calibri" panose="020F0502020204030204" pitchFamily="34" charset="0"/>
              </a:rPr>
              <a:t> or </a:t>
            </a:r>
            <a:r>
              <a:rPr lang="en-US" sz="2000" b="1" dirty="0">
                <a:solidFill>
                  <a:srgbClr val="333333"/>
                </a:solidFill>
                <a:latin typeface="Calibri" panose="020F0502020204030204" pitchFamily="34" charset="0"/>
                <a:cs typeface="Calibri" panose="020F0502020204030204" pitchFamily="34" charset="0"/>
              </a:rPr>
              <a:t>economic</a:t>
            </a:r>
            <a:r>
              <a:rPr lang="en-US" sz="2000" dirty="0">
                <a:solidFill>
                  <a:srgbClr val="333333"/>
                </a:solidFill>
                <a:latin typeface="Calibri" panose="020F0502020204030204" pitchFamily="34" charset="0"/>
                <a:cs typeface="Calibri" panose="020F0502020204030204" pitchFamily="34" charset="0"/>
              </a:rPr>
              <a:t> point of view.</a:t>
            </a: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Module 4/5</a:t>
            </a:r>
            <a:endParaRPr lang="en-IE" sz="3600" b="1" dirty="0">
              <a:solidFill>
                <a:srgbClr val="F9B200"/>
              </a:solidFill>
            </a:endParaRPr>
          </a:p>
        </p:txBody>
      </p:sp>
      <p:pic>
        <p:nvPicPr>
          <p:cNvPr id="6" name="Immagine 5">
            <a:extLst>
              <a:ext uri="{FF2B5EF4-FFF2-40B4-BE49-F238E27FC236}">
                <a16:creationId xmlns:a16="http://schemas.microsoft.com/office/drawing/2014/main" id="{B50E7038-BB37-4E82-91A1-D758F36260EE}"/>
              </a:ext>
            </a:extLst>
          </p:cNvPr>
          <p:cNvPicPr>
            <a:picLocks noChangeAspect="1"/>
          </p:cNvPicPr>
          <p:nvPr/>
        </p:nvPicPr>
        <p:blipFill>
          <a:blip r:embed="rId3"/>
          <a:stretch>
            <a:fillRect/>
          </a:stretch>
        </p:blipFill>
        <p:spPr>
          <a:xfrm>
            <a:off x="0" y="631625"/>
            <a:ext cx="8948791" cy="871818"/>
          </a:xfrm>
          <a:prstGeom prst="rect">
            <a:avLst/>
          </a:prstGeom>
        </p:spPr>
      </p:pic>
      <p:pic>
        <p:nvPicPr>
          <p:cNvPr id="10" name="Immagine 9">
            <a:extLst>
              <a:ext uri="{FF2B5EF4-FFF2-40B4-BE49-F238E27FC236}">
                <a16:creationId xmlns:a16="http://schemas.microsoft.com/office/drawing/2014/main" id="{43A127E4-7619-40DE-A567-F776ADDB4D9C}"/>
              </a:ext>
            </a:extLst>
          </p:cNvPr>
          <p:cNvPicPr>
            <a:picLocks noChangeAspect="1"/>
          </p:cNvPicPr>
          <p:nvPr/>
        </p:nvPicPr>
        <p:blipFill>
          <a:blip r:embed="rId4"/>
          <a:stretch>
            <a:fillRect/>
          </a:stretch>
        </p:blipFill>
        <p:spPr>
          <a:xfrm>
            <a:off x="5507293" y="3057011"/>
            <a:ext cx="6502115" cy="1873367"/>
          </a:xfrm>
          <a:prstGeom prst="rect">
            <a:avLst/>
          </a:prstGeom>
          <a:ln>
            <a:solidFill>
              <a:srgbClr val="FFC000"/>
            </a:solidFill>
          </a:ln>
        </p:spPr>
      </p:pic>
    </p:spTree>
    <p:extLst>
      <p:ext uri="{BB962C8B-B14F-4D97-AF65-F5344CB8AC3E}">
        <p14:creationId xmlns:p14="http://schemas.microsoft.com/office/powerpoint/2010/main" val="2172027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8</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Module 5/5</a:t>
            </a:r>
            <a:endParaRPr lang="en-IE" sz="3600" b="1" dirty="0">
              <a:solidFill>
                <a:srgbClr val="F9B200"/>
              </a:solidFill>
            </a:endParaRPr>
          </a:p>
        </p:txBody>
      </p:sp>
      <p:pic>
        <p:nvPicPr>
          <p:cNvPr id="5" name="Immagine 4">
            <a:extLst>
              <a:ext uri="{FF2B5EF4-FFF2-40B4-BE49-F238E27FC236}">
                <a16:creationId xmlns:a16="http://schemas.microsoft.com/office/drawing/2014/main" id="{08CED03F-966D-4755-8891-7E2A98A6E3B5}"/>
              </a:ext>
            </a:extLst>
          </p:cNvPr>
          <p:cNvPicPr>
            <a:picLocks noChangeAspect="1"/>
          </p:cNvPicPr>
          <p:nvPr/>
        </p:nvPicPr>
        <p:blipFill>
          <a:blip r:embed="rId3"/>
          <a:stretch>
            <a:fillRect/>
          </a:stretch>
        </p:blipFill>
        <p:spPr>
          <a:xfrm>
            <a:off x="158233" y="569572"/>
            <a:ext cx="8675040" cy="904892"/>
          </a:xfrm>
          <a:prstGeom prst="rect">
            <a:avLst/>
          </a:prstGeom>
        </p:spPr>
      </p:pic>
      <p:sp>
        <p:nvSpPr>
          <p:cNvPr id="9" name="TextBox 6">
            <a:extLst>
              <a:ext uri="{FF2B5EF4-FFF2-40B4-BE49-F238E27FC236}">
                <a16:creationId xmlns:a16="http://schemas.microsoft.com/office/drawing/2014/main" id="{2C7ECD69-176B-41B7-AE6A-23E0CB331207}"/>
              </a:ext>
            </a:extLst>
          </p:cNvPr>
          <p:cNvSpPr txBox="1"/>
          <p:nvPr/>
        </p:nvSpPr>
        <p:spPr>
          <a:xfrm>
            <a:off x="390415" y="2733363"/>
            <a:ext cx="423665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Outputs:</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Yearly results</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latin typeface="Calibri" panose="020F0502020204030204" pitchFamily="34" charset="0"/>
                <a:cs typeface="Calibri" panose="020F0502020204030204" pitchFamily="34" charset="0"/>
              </a:rPr>
              <a:t>Optimal</a:t>
            </a:r>
            <a:r>
              <a:rPr kumimoji="0" lang="en-US" sz="20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area and volume for the solar design</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chemeClr val="accent2"/>
                </a:solidFill>
                <a:latin typeface="Calibri" panose="020F0502020204030204" pitchFamily="34" charset="0"/>
                <a:cs typeface="Calibri" panose="020F0502020204030204" pitchFamily="34" charset="0"/>
              </a:rPr>
              <a:t>Monthly results</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The best combination of processes to be fed by the solar energy (in monthly basis)</a:t>
            </a:r>
            <a:endParaRPr kumimoji="0" lang="en-US"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pic>
        <p:nvPicPr>
          <p:cNvPr id="6" name="Immagine 5">
            <a:extLst>
              <a:ext uri="{FF2B5EF4-FFF2-40B4-BE49-F238E27FC236}">
                <a16:creationId xmlns:a16="http://schemas.microsoft.com/office/drawing/2014/main" id="{E6C3DE07-28A6-4361-892C-6612A01E5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836" y="1945922"/>
            <a:ext cx="6570474" cy="4054966"/>
          </a:xfrm>
          <a:prstGeom prst="rect">
            <a:avLst/>
          </a:prstGeom>
          <a:ln>
            <a:solidFill>
              <a:srgbClr val="FFC000"/>
            </a:solidFill>
          </a:ln>
        </p:spPr>
      </p:pic>
    </p:spTree>
    <p:extLst>
      <p:ext uri="{BB962C8B-B14F-4D97-AF65-F5344CB8AC3E}">
        <p14:creationId xmlns:p14="http://schemas.microsoft.com/office/powerpoint/2010/main" val="155211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9</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6179669" y="857112"/>
            <a:ext cx="5329641" cy="1200329"/>
          </a:xfrm>
          <a:prstGeom prst="rect">
            <a:avLst/>
          </a:prstGeom>
          <a:noFill/>
        </p:spPr>
        <p:txBody>
          <a:bodyPr wrap="square" rtlCol="0">
            <a:spAutoFit/>
          </a:bodyPr>
          <a:lstStyle/>
          <a:p>
            <a:pPr algn="r"/>
            <a:r>
              <a:rPr lang="en-US" sz="3600" b="1" dirty="0">
                <a:solidFill>
                  <a:srgbClr val="F9B200"/>
                </a:solidFill>
              </a:rPr>
              <a:t>Where do I find the Replication Tool?</a:t>
            </a:r>
            <a:endParaRPr lang="en-IE" sz="3600" b="1" dirty="0">
              <a:solidFill>
                <a:srgbClr val="F9B200"/>
              </a:solidFill>
            </a:endParaRPr>
          </a:p>
        </p:txBody>
      </p:sp>
      <p:sp>
        <p:nvSpPr>
          <p:cNvPr id="8" name="TextBox 6">
            <a:extLst>
              <a:ext uri="{FF2B5EF4-FFF2-40B4-BE49-F238E27FC236}">
                <a16:creationId xmlns:a16="http://schemas.microsoft.com/office/drawing/2014/main" id="{F65FEE9D-D45A-47C0-8489-15C1DCAB4149}"/>
              </a:ext>
            </a:extLst>
          </p:cNvPr>
          <p:cNvSpPr txBox="1"/>
          <p:nvPr/>
        </p:nvSpPr>
        <p:spPr>
          <a:xfrm>
            <a:off x="1738783" y="3052733"/>
            <a:ext cx="8714433" cy="1138773"/>
          </a:xfrm>
          <a:prstGeom prst="rect">
            <a:avLst/>
          </a:prstGeom>
          <a:noFill/>
        </p:spPr>
        <p:txBody>
          <a:bodyPr wrap="square" rtlCol="0">
            <a:spAutoFit/>
          </a:bodyPr>
          <a:lstStyle/>
          <a:p>
            <a:r>
              <a:rPr lang="en-IE" sz="4400" dirty="0">
                <a:solidFill>
                  <a:srgbClr val="333333"/>
                </a:solidFill>
                <a:latin typeface="Calibri" panose="020F0502020204030204" pitchFamily="34" charset="0"/>
                <a:cs typeface="Calibri" panose="020F0502020204030204" pitchFamily="34" charset="0"/>
                <a:sym typeface="Wingdings" panose="05000000000000000000" pitchFamily="2" charset="2"/>
                <a:hlinkClick r:id="rId3"/>
              </a:rPr>
              <a:t>https://replicationtool.ship2fair.cloud</a:t>
            </a:r>
            <a:endParaRPr lang="en-IE" sz="4400" dirty="0">
              <a:solidFill>
                <a:srgbClr val="333333"/>
              </a:solidFill>
              <a:latin typeface="Calibri" panose="020F0502020204030204" pitchFamily="34" charset="0"/>
              <a:cs typeface="Calibri" panose="020F0502020204030204" pitchFamily="34" charset="0"/>
              <a:sym typeface="Wingdings" panose="05000000000000000000" pitchFamily="2" charset="2"/>
            </a:endParaRPr>
          </a:p>
          <a:p>
            <a:r>
              <a:rPr lang="en-IE" sz="2400" dirty="0">
                <a:solidFill>
                  <a:srgbClr val="333333"/>
                </a:solidFill>
                <a:latin typeface="Calibri" panose="020F0502020204030204" pitchFamily="34" charset="0"/>
                <a:cs typeface="Calibri" panose="020F0502020204030204" pitchFamily="34" charset="0"/>
                <a:sym typeface="Wingdings" panose="05000000000000000000" pitchFamily="2" charset="2"/>
              </a:rPr>
              <a:t>(Currently in </a:t>
            </a:r>
            <a:r>
              <a:rPr lang="en-IE" sz="2400" u="sng" dirty="0">
                <a:solidFill>
                  <a:srgbClr val="333333"/>
                </a:solidFill>
                <a:latin typeface="Calibri" panose="020F0502020204030204" pitchFamily="34" charset="0"/>
                <a:cs typeface="Calibri" panose="020F0502020204030204" pitchFamily="34" charset="0"/>
                <a:sym typeface="Wingdings" panose="05000000000000000000" pitchFamily="2" charset="2"/>
              </a:rPr>
              <a:t>Beta testing</a:t>
            </a:r>
            <a:r>
              <a:rPr lang="en-IE" sz="2400" dirty="0">
                <a:solidFill>
                  <a:srgbClr val="333333"/>
                </a:solidFill>
                <a:latin typeface="Calibri" panose="020F0502020204030204" pitchFamily="34" charset="0"/>
                <a:cs typeface="Calibri" panose="020F0502020204030204" pitchFamily="34" charset="0"/>
                <a:sym typeface="Wingdings" panose="05000000000000000000" pitchFamily="2" charset="2"/>
              </a:rPr>
              <a:t>)</a:t>
            </a:r>
            <a:endParaRPr lang="en-IE" sz="2400" dirty="0">
              <a:solidFill>
                <a:srgbClr val="333333"/>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A9F0B6E-8586-4FA0-8E57-4DB0DDB021AF}"/>
              </a:ext>
            </a:extLst>
          </p:cNvPr>
          <p:cNvSpPr txBox="1"/>
          <p:nvPr/>
        </p:nvSpPr>
        <p:spPr>
          <a:xfrm>
            <a:off x="871841" y="1041777"/>
            <a:ext cx="3455870" cy="830997"/>
          </a:xfrm>
          <a:prstGeom prst="rect">
            <a:avLst/>
          </a:prstGeom>
          <a:noFill/>
        </p:spPr>
        <p:txBody>
          <a:bodyPr wrap="square" rtlCol="0">
            <a:spAutoFit/>
          </a:bodyPr>
          <a:lstStyle/>
          <a:p>
            <a:r>
              <a:rPr lang="fr-BE" sz="4800" b="1" dirty="0">
                <a:solidFill>
                  <a:srgbClr val="F9B200"/>
                </a:solidFill>
              </a:rPr>
              <a:t>Thank you!</a:t>
            </a:r>
            <a:endParaRPr lang="en-GB" sz="4800" b="1" dirty="0">
              <a:solidFill>
                <a:srgbClr val="F9B200"/>
              </a:solidFill>
            </a:endParaRPr>
          </a:p>
        </p:txBody>
      </p:sp>
      <p:sp>
        <p:nvSpPr>
          <p:cNvPr id="10" name="TextBox 9">
            <a:extLst>
              <a:ext uri="{FF2B5EF4-FFF2-40B4-BE49-F238E27FC236}">
                <a16:creationId xmlns:a16="http://schemas.microsoft.com/office/drawing/2014/main" id="{DD8F0054-005C-4AC2-8740-527EC85434FD}"/>
              </a:ext>
            </a:extLst>
          </p:cNvPr>
          <p:cNvSpPr txBox="1"/>
          <p:nvPr/>
        </p:nvSpPr>
        <p:spPr>
          <a:xfrm>
            <a:off x="871840" y="5048299"/>
            <a:ext cx="5224159" cy="830997"/>
          </a:xfrm>
          <a:prstGeom prst="rect">
            <a:avLst/>
          </a:prstGeom>
          <a:noFill/>
        </p:spPr>
        <p:txBody>
          <a:bodyPr wrap="square" rtlCol="0">
            <a:spAutoFit/>
          </a:bodyPr>
          <a:lstStyle/>
          <a:p>
            <a:r>
              <a:rPr lang="it-IT" sz="2400" b="1" dirty="0">
                <a:solidFill>
                  <a:srgbClr val="F9B200"/>
                </a:solidFill>
              </a:rPr>
              <a:t>Francesco Peccianti - RINA Consulting</a:t>
            </a:r>
          </a:p>
          <a:p>
            <a:r>
              <a:rPr lang="it-IT" sz="2400" b="1" dirty="0">
                <a:solidFill>
                  <a:srgbClr val="F9B200"/>
                </a:solidFill>
                <a:hlinkClick r:id="rId4"/>
              </a:rPr>
              <a:t>francesco.peccianti@rina.org</a:t>
            </a:r>
            <a:r>
              <a:rPr lang="it-IT" sz="2400" b="1" dirty="0">
                <a:solidFill>
                  <a:srgbClr val="F9B200"/>
                </a:solidFill>
              </a:rPr>
              <a:t> </a:t>
            </a:r>
            <a:endParaRPr lang="it-IT" sz="2400" dirty="0"/>
          </a:p>
        </p:txBody>
      </p:sp>
    </p:spTree>
    <p:extLst>
      <p:ext uri="{BB962C8B-B14F-4D97-AF65-F5344CB8AC3E}">
        <p14:creationId xmlns:p14="http://schemas.microsoft.com/office/powerpoint/2010/main" val="2921203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A2933713322248B526FE39582A9FD0" ma:contentTypeVersion="17" ma:contentTypeDescription="Crée un document." ma:contentTypeScope="" ma:versionID="102b27ef0ad56dccd318f284837a07fb">
  <xsd:schema xmlns:xsd="http://www.w3.org/2001/XMLSchema" xmlns:xs="http://www.w3.org/2001/XMLSchema" xmlns:p="http://schemas.microsoft.com/office/2006/metadata/properties" xmlns:ns2="d45970fc-094e-4e86-af7b-f0486ed53317" xmlns:ns3="21d69af4-75cf-4bd0-a8a5-78efd096f121" targetNamespace="http://schemas.microsoft.com/office/2006/metadata/properties" ma:root="true" ma:fieldsID="a32ab078dc43d9520e53ad21b5a8a9d7" ns2:_="" ns3:_="">
    <xsd:import namespace="d45970fc-094e-4e86-af7b-f0486ed53317"/>
    <xsd:import namespace="21d69af4-75cf-4bd0-a8a5-78efd096f1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5970fc-094e-4e86-af7b-f0486ed533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aa33683-32d4-4958-932e-29f6d35ea99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d69af4-75cf-4bd0-a8a5-78efd096f121"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b49978d3-a941-4cae-8ada-ae5bf307aa3b}" ma:internalName="TaxCatchAll" ma:showField="CatchAllData" ma:web="21d69af4-75cf-4bd0-a8a5-78efd096f1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1d69af4-75cf-4bd0-a8a5-78efd096f121" xsi:nil="true"/>
    <lcf76f155ced4ddcb4097134ff3c332f xmlns="d45970fc-094e-4e86-af7b-f0486ed5331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1CB9BE-99E9-4CF7-A3A6-228C2D225F6A}"/>
</file>

<file path=customXml/itemProps2.xml><?xml version="1.0" encoding="utf-8"?>
<ds:datastoreItem xmlns:ds="http://schemas.openxmlformats.org/officeDocument/2006/customXml" ds:itemID="{156B4785-39D1-4D5D-8A1F-4D85F8190088}">
  <ds:schemaRefs>
    <ds:schemaRef ds:uri="http://schemas.microsoft.com/sharepoint/v3/contenttype/forms"/>
  </ds:schemaRefs>
</ds:datastoreItem>
</file>

<file path=customXml/itemProps3.xml><?xml version="1.0" encoding="utf-8"?>
<ds:datastoreItem xmlns:ds="http://schemas.openxmlformats.org/officeDocument/2006/customXml" ds:itemID="{914E3CA6-471F-4C50-A985-86F9AA85578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1747</TotalTime>
  <Words>455</Words>
  <Application>Microsoft Office PowerPoint</Application>
  <PresentationFormat>Widescreen</PresentationFormat>
  <Paragraphs>87</Paragraphs>
  <Slides>9</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Arial Black</vt:lpstr>
      <vt:lpstr>BorisBlackBloxx</vt:lpstr>
      <vt:lpstr>Calibri</vt:lpstr>
      <vt:lpstr>Calibri Light</vt:lpstr>
      <vt:lpstr>Helvetica</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Thomas Bolognesi</dc:creator>
  <cp:lastModifiedBy>Francesco PECCIANTI</cp:lastModifiedBy>
  <cp:revision>266</cp:revision>
  <dcterms:created xsi:type="dcterms:W3CDTF">2020-11-17T16:55:24Z</dcterms:created>
  <dcterms:modified xsi:type="dcterms:W3CDTF">2021-05-19T15:01:48Z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0x010100F6A2933713322248B526FE39582A9FD0</vt:lpwstr>
  </property>
  <property fmtid="{D5CDD505-2E9C-101B-9397-08002B2CF9AE}" pid="3" name="MSIP_Label_a6175487-42af-4492-84fe-2b4054e011bd_Enabled">
    <vt:lpwstr>true</vt:lpwstr>
  </property>
  <property fmtid="{D5CDD505-2E9C-101B-9397-08002B2CF9AE}" pid="4" name="MSIP_Label_a6175487-42af-4492-84fe-2b4054e011bd_SetDate">
    <vt:lpwstr>2021-02-18T12:07:13Z</vt:lpwstr>
  </property>
  <property fmtid="{D5CDD505-2E9C-101B-9397-08002B2CF9AE}" pid="5" name="MSIP_Label_a6175487-42af-4492-84fe-2b4054e011bd_Method">
    <vt:lpwstr>Privileged</vt:lpwstr>
  </property>
  <property fmtid="{D5CDD505-2E9C-101B-9397-08002B2CF9AE}" pid="6" name="MSIP_Label_a6175487-42af-4492-84fe-2b4054e011bd_Name">
    <vt:lpwstr>Public</vt:lpwstr>
  </property>
  <property fmtid="{D5CDD505-2E9C-101B-9397-08002B2CF9AE}" pid="7" name="MSIP_Label_a6175487-42af-4492-84fe-2b4054e011bd_SiteId">
    <vt:lpwstr>76e3e3ff-fce0-45ec-a946-bc44d69a9b7e</vt:lpwstr>
  </property>
  <property fmtid="{D5CDD505-2E9C-101B-9397-08002B2CF9AE}" pid="8" name="MSIP_Label_a6175487-42af-4492-84fe-2b4054e011bd_ActionId">
    <vt:lpwstr>a1cde76c-1ea2-4fc4-a64e-8a85e165e4f7</vt:lpwstr>
  </property>
  <property fmtid="{D5CDD505-2E9C-101B-9397-08002B2CF9AE}" pid="9" name="MSIP_Label_a6175487-42af-4492-84fe-2b4054e011bd_ContentBits">
    <vt:lpwstr>0</vt:lpwstr>
  </property>
</Properties>
</file>